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sldIdLst>
    <p:sldId id="256" r:id="rId2"/>
  </p:sldIdLst>
  <p:sldSz cx="51206400" cy="38404800"/>
  <p:notesSz cx="37585650" cy="4952365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808" userDrawn="1">
          <p15:clr>
            <a:srgbClr val="A4A3A4"/>
          </p15:clr>
        </p15:guide>
        <p15:guide id="2" pos="190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43"/>
    <p:restoredTop sz="94694"/>
  </p:normalViewPr>
  <p:slideViewPr>
    <p:cSldViewPr snapToGrid="0">
      <p:cViewPr varScale="1">
        <p:scale>
          <a:sx n="21" d="100"/>
          <a:sy n="21" d="100"/>
        </p:scale>
        <p:origin x="2392" y="264"/>
      </p:cViewPr>
      <p:guideLst>
        <p:guide orient="horz" pos="2808"/>
        <p:guide pos="1900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5" d="100"/>
        <a:sy n="35"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5576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2560638" y="8961438"/>
            <a:ext cx="46085125" cy="2534443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45731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5275" y="1538288"/>
            <a:ext cx="11520488" cy="32767587"/>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2560638" y="1538288"/>
            <a:ext cx="34412237" cy="3276758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11314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2560638" y="8961438"/>
            <a:ext cx="46085125" cy="25344437"/>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21304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4679275"/>
            <a:ext cx="43526075" cy="7626350"/>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4044950" y="16278225"/>
            <a:ext cx="43526075" cy="8401050"/>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45844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2560638" y="8961438"/>
            <a:ext cx="22966362" cy="25344437"/>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5679400" y="8961438"/>
            <a:ext cx="22966363" cy="25344437"/>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72086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2560638" y="8596313"/>
            <a:ext cx="22625050" cy="358298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60638" y="12179300"/>
            <a:ext cx="22625050" cy="22126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775" y="8596313"/>
            <a:ext cx="22632988" cy="358298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6012775" y="12179300"/>
            <a:ext cx="22632988" cy="22126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39229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a:prstGeom prst="rect">
            <a:avLst/>
          </a:prstGeom>
        </p:spPr>
        <p:txBody>
          <a:bodyPr vert="horz"/>
          <a:lstStyle/>
          <a:p>
            <a:r>
              <a:rPr lang="en-US"/>
              <a:t>Click to edit Master title style</a:t>
            </a:r>
          </a:p>
        </p:txBody>
      </p:sp>
    </p:spTree>
    <p:extLst>
      <p:ext uri="{BB962C8B-B14F-4D97-AF65-F5344CB8AC3E}">
        <p14:creationId xmlns:p14="http://schemas.microsoft.com/office/powerpoint/2010/main" val="3336834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10256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28763"/>
            <a:ext cx="16846550" cy="6507162"/>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20019963" y="1528763"/>
            <a:ext cx="28625800" cy="32777112"/>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638" y="8035925"/>
            <a:ext cx="16846550" cy="26269950"/>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51711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6882725"/>
            <a:ext cx="30724475" cy="3175000"/>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0036175" y="3432175"/>
            <a:ext cx="30724475" cy="23042563"/>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0036175" y="30057725"/>
            <a:ext cx="30724475" cy="450691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08691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806950" rtl="0" eaLnBrk="0" fontAlgn="base" hangingPunct="0">
        <a:lnSpc>
          <a:spcPct val="85000"/>
        </a:lnSpc>
        <a:spcBef>
          <a:spcPct val="0"/>
        </a:spcBef>
        <a:spcAft>
          <a:spcPct val="0"/>
        </a:spcAft>
        <a:defRPr sz="9600" b="1">
          <a:solidFill>
            <a:schemeClr val="tx2"/>
          </a:solidFill>
          <a:effectLst>
            <a:outerShdw blurRad="38100" dist="38100" dir="2700000" algn="tl">
              <a:srgbClr val="DDDDDD"/>
            </a:outerShdw>
          </a:effectLst>
          <a:latin typeface="+mj-lt"/>
          <a:ea typeface="ＭＳ Ｐゴシック" charset="-128"/>
          <a:cs typeface="ＭＳ Ｐゴシック" charset="-128"/>
        </a:defRPr>
      </a:lvl1pPr>
      <a:lvl2pPr algn="ctr" defTabSz="4806950" rtl="0" eaLnBrk="0" fontAlgn="base" hangingPunct="0">
        <a:lnSpc>
          <a:spcPct val="85000"/>
        </a:lnSpc>
        <a:spcBef>
          <a:spcPct val="0"/>
        </a:spcBef>
        <a:spcAft>
          <a:spcPct val="0"/>
        </a:spcAft>
        <a:defRPr sz="9600" b="1">
          <a:solidFill>
            <a:schemeClr val="tx2"/>
          </a:solidFill>
          <a:effectLst>
            <a:outerShdw blurRad="38100" dist="38100" dir="2700000" algn="tl">
              <a:srgbClr val="DDDDDD"/>
            </a:outerShdw>
          </a:effectLst>
          <a:latin typeface="Monotype Corsiva" charset="0"/>
          <a:ea typeface="ＭＳ Ｐゴシック" charset="-128"/>
          <a:cs typeface="ＭＳ Ｐゴシック" charset="-128"/>
        </a:defRPr>
      </a:lvl2pPr>
      <a:lvl3pPr algn="ctr" defTabSz="4806950" rtl="0" eaLnBrk="0" fontAlgn="base" hangingPunct="0">
        <a:lnSpc>
          <a:spcPct val="85000"/>
        </a:lnSpc>
        <a:spcBef>
          <a:spcPct val="0"/>
        </a:spcBef>
        <a:spcAft>
          <a:spcPct val="0"/>
        </a:spcAft>
        <a:defRPr sz="9600" b="1">
          <a:solidFill>
            <a:schemeClr val="tx2"/>
          </a:solidFill>
          <a:effectLst>
            <a:outerShdw blurRad="38100" dist="38100" dir="2700000" algn="tl">
              <a:srgbClr val="DDDDDD"/>
            </a:outerShdw>
          </a:effectLst>
          <a:latin typeface="Monotype Corsiva" charset="0"/>
          <a:ea typeface="ＭＳ Ｐゴシック" charset="-128"/>
          <a:cs typeface="ＭＳ Ｐゴシック" charset="-128"/>
        </a:defRPr>
      </a:lvl3pPr>
      <a:lvl4pPr algn="ctr" defTabSz="4806950" rtl="0" eaLnBrk="0" fontAlgn="base" hangingPunct="0">
        <a:lnSpc>
          <a:spcPct val="85000"/>
        </a:lnSpc>
        <a:spcBef>
          <a:spcPct val="0"/>
        </a:spcBef>
        <a:spcAft>
          <a:spcPct val="0"/>
        </a:spcAft>
        <a:defRPr sz="9600" b="1">
          <a:solidFill>
            <a:schemeClr val="tx2"/>
          </a:solidFill>
          <a:effectLst>
            <a:outerShdw blurRad="38100" dist="38100" dir="2700000" algn="tl">
              <a:srgbClr val="DDDDDD"/>
            </a:outerShdw>
          </a:effectLst>
          <a:latin typeface="Monotype Corsiva" charset="0"/>
          <a:ea typeface="ＭＳ Ｐゴシック" charset="-128"/>
          <a:cs typeface="ＭＳ Ｐゴシック" charset="-128"/>
        </a:defRPr>
      </a:lvl4pPr>
      <a:lvl5pPr algn="ctr" defTabSz="4806950" rtl="0" eaLnBrk="0" fontAlgn="base" hangingPunct="0">
        <a:lnSpc>
          <a:spcPct val="85000"/>
        </a:lnSpc>
        <a:spcBef>
          <a:spcPct val="0"/>
        </a:spcBef>
        <a:spcAft>
          <a:spcPct val="0"/>
        </a:spcAft>
        <a:defRPr sz="9600" b="1">
          <a:solidFill>
            <a:schemeClr val="tx2"/>
          </a:solidFill>
          <a:effectLst>
            <a:outerShdw blurRad="38100" dist="38100" dir="2700000" algn="tl">
              <a:srgbClr val="DDDDDD"/>
            </a:outerShdw>
          </a:effectLst>
          <a:latin typeface="Monotype Corsiva" charset="0"/>
          <a:ea typeface="ＭＳ Ｐゴシック" charset="-128"/>
          <a:cs typeface="ＭＳ Ｐゴシック" charset="-128"/>
        </a:defRPr>
      </a:lvl5pPr>
      <a:lvl6pPr marL="457200" algn="ctr" defTabSz="4806950" rtl="0" fontAlgn="base">
        <a:lnSpc>
          <a:spcPct val="85000"/>
        </a:lnSpc>
        <a:spcBef>
          <a:spcPct val="0"/>
        </a:spcBef>
        <a:spcAft>
          <a:spcPct val="0"/>
        </a:spcAft>
        <a:defRPr sz="9600" b="1">
          <a:solidFill>
            <a:schemeClr val="tx2"/>
          </a:solidFill>
          <a:effectLst>
            <a:outerShdw blurRad="38100" dist="38100" dir="2700000" algn="tl">
              <a:srgbClr val="DDDDDD"/>
            </a:outerShdw>
          </a:effectLst>
          <a:latin typeface="Monotype Corsiva" charset="0"/>
        </a:defRPr>
      </a:lvl6pPr>
      <a:lvl7pPr marL="914400" algn="ctr" defTabSz="4806950" rtl="0" fontAlgn="base">
        <a:lnSpc>
          <a:spcPct val="85000"/>
        </a:lnSpc>
        <a:spcBef>
          <a:spcPct val="0"/>
        </a:spcBef>
        <a:spcAft>
          <a:spcPct val="0"/>
        </a:spcAft>
        <a:defRPr sz="9600" b="1">
          <a:solidFill>
            <a:schemeClr val="tx2"/>
          </a:solidFill>
          <a:effectLst>
            <a:outerShdw blurRad="38100" dist="38100" dir="2700000" algn="tl">
              <a:srgbClr val="DDDDDD"/>
            </a:outerShdw>
          </a:effectLst>
          <a:latin typeface="Monotype Corsiva" charset="0"/>
        </a:defRPr>
      </a:lvl7pPr>
      <a:lvl8pPr marL="1371600" algn="ctr" defTabSz="4806950" rtl="0" fontAlgn="base">
        <a:lnSpc>
          <a:spcPct val="85000"/>
        </a:lnSpc>
        <a:spcBef>
          <a:spcPct val="0"/>
        </a:spcBef>
        <a:spcAft>
          <a:spcPct val="0"/>
        </a:spcAft>
        <a:defRPr sz="9600" b="1">
          <a:solidFill>
            <a:schemeClr val="tx2"/>
          </a:solidFill>
          <a:effectLst>
            <a:outerShdw blurRad="38100" dist="38100" dir="2700000" algn="tl">
              <a:srgbClr val="DDDDDD"/>
            </a:outerShdw>
          </a:effectLst>
          <a:latin typeface="Monotype Corsiva" charset="0"/>
        </a:defRPr>
      </a:lvl8pPr>
      <a:lvl9pPr marL="1828800" algn="ctr" defTabSz="4806950" rtl="0" fontAlgn="base">
        <a:lnSpc>
          <a:spcPct val="85000"/>
        </a:lnSpc>
        <a:spcBef>
          <a:spcPct val="0"/>
        </a:spcBef>
        <a:spcAft>
          <a:spcPct val="0"/>
        </a:spcAft>
        <a:defRPr sz="9600" b="1">
          <a:solidFill>
            <a:schemeClr val="tx2"/>
          </a:solidFill>
          <a:effectLst>
            <a:outerShdw blurRad="38100" dist="38100" dir="2700000" algn="tl">
              <a:srgbClr val="DDDDDD"/>
            </a:outerShdw>
          </a:effectLst>
          <a:latin typeface="Monotype Corsiva" charset="0"/>
        </a:defRPr>
      </a:lvl9pPr>
    </p:titleStyle>
    <p:bodyStyle>
      <a:lvl1pPr marL="355600" indent="-355600" algn="l" defTabSz="4806950" rtl="0" eaLnBrk="0" fontAlgn="base" hangingPunct="0">
        <a:spcBef>
          <a:spcPct val="20000"/>
        </a:spcBef>
        <a:spcAft>
          <a:spcPct val="0"/>
        </a:spcAft>
        <a:buClr>
          <a:srgbClr val="000000"/>
        </a:buClr>
        <a:buFont typeface="Wingdings" pitchFamily="2" charset="2"/>
        <a:buChar char="v"/>
        <a:defRPr sz="3200" b="1">
          <a:solidFill>
            <a:schemeClr val="tx1"/>
          </a:solidFill>
          <a:latin typeface="+mn-lt"/>
          <a:ea typeface="ＭＳ Ｐゴシック" charset="-128"/>
          <a:cs typeface="ＭＳ Ｐゴシック" charset="-128"/>
        </a:defRPr>
      </a:lvl1pPr>
      <a:lvl2pPr marL="860425" indent="-390525" algn="l" defTabSz="4806950" rtl="0" eaLnBrk="0" fontAlgn="base" hangingPunct="0">
        <a:spcBef>
          <a:spcPct val="20000"/>
        </a:spcBef>
        <a:spcAft>
          <a:spcPct val="0"/>
        </a:spcAft>
        <a:buClr>
          <a:srgbClr val="000000"/>
        </a:buClr>
        <a:buFont typeface="Wingdings" pitchFamily="2" charset="2"/>
        <a:buChar char="v"/>
        <a:defRPr sz="2800" b="1">
          <a:solidFill>
            <a:srgbClr val="000000"/>
          </a:solidFill>
          <a:latin typeface="+mn-lt"/>
          <a:ea typeface="ＭＳ Ｐゴシック" charset="-128"/>
        </a:defRPr>
      </a:lvl2pPr>
      <a:lvl3pPr marL="1371600" indent="-396875" algn="l" defTabSz="4806950" rtl="0" eaLnBrk="0" fontAlgn="base" hangingPunct="0">
        <a:spcBef>
          <a:spcPct val="20000"/>
        </a:spcBef>
        <a:spcAft>
          <a:spcPct val="0"/>
        </a:spcAft>
        <a:buClr>
          <a:srgbClr val="000000"/>
        </a:buClr>
        <a:buFont typeface="Wingdings" pitchFamily="2" charset="2"/>
        <a:buChar char="v"/>
        <a:defRPr sz="2600" i="1">
          <a:solidFill>
            <a:srgbClr val="000000"/>
          </a:solidFill>
          <a:latin typeface="+mn-lt"/>
          <a:ea typeface="ＭＳ Ｐゴシック" charset="-128"/>
        </a:defRPr>
      </a:lvl3pPr>
      <a:lvl4pPr marL="1879600" indent="-393700" algn="l" defTabSz="4806950" rtl="0" eaLnBrk="0" fontAlgn="base" hangingPunct="0">
        <a:spcBef>
          <a:spcPct val="20000"/>
        </a:spcBef>
        <a:spcAft>
          <a:spcPct val="0"/>
        </a:spcAft>
        <a:buClr>
          <a:srgbClr val="000000"/>
        </a:buClr>
        <a:buFont typeface="Wingdings" pitchFamily="2" charset="2"/>
        <a:buChar char="v"/>
        <a:defRPr sz="2200">
          <a:solidFill>
            <a:srgbClr val="000000"/>
          </a:solidFill>
          <a:latin typeface="+mn-lt"/>
          <a:ea typeface="ＭＳ Ｐゴシック" charset="-128"/>
        </a:defRPr>
      </a:lvl4pPr>
      <a:lvl5pPr marL="2286000" indent="-292100" algn="l" defTabSz="4806950" rtl="0" eaLnBrk="0" fontAlgn="base" hangingPunct="0">
        <a:spcBef>
          <a:spcPct val="20000"/>
        </a:spcBef>
        <a:spcAft>
          <a:spcPct val="0"/>
        </a:spcAft>
        <a:buClr>
          <a:srgbClr val="000000"/>
        </a:buClr>
        <a:buFont typeface="Wingdings" pitchFamily="2" charset="2"/>
        <a:buChar char="v"/>
        <a:defRPr sz="2200">
          <a:solidFill>
            <a:srgbClr val="000000"/>
          </a:solidFill>
          <a:latin typeface="+mn-lt"/>
          <a:ea typeface="ＭＳ Ｐゴシック" charset="-128"/>
        </a:defRPr>
      </a:lvl5pPr>
      <a:lvl6pPr marL="2743200" indent="-292100" algn="l" defTabSz="4806950" rtl="0" fontAlgn="base">
        <a:spcBef>
          <a:spcPct val="20000"/>
        </a:spcBef>
        <a:spcAft>
          <a:spcPct val="0"/>
        </a:spcAft>
        <a:buClr>
          <a:srgbClr val="000000"/>
        </a:buClr>
        <a:buFont typeface="Wingdings" charset="2"/>
        <a:buChar char="v"/>
        <a:defRPr sz="2200">
          <a:solidFill>
            <a:srgbClr val="000000"/>
          </a:solidFill>
          <a:latin typeface="+mn-lt"/>
          <a:ea typeface="ＭＳ Ｐゴシック" charset="-128"/>
        </a:defRPr>
      </a:lvl6pPr>
      <a:lvl7pPr marL="3200400" indent="-292100" algn="l" defTabSz="4806950" rtl="0" fontAlgn="base">
        <a:spcBef>
          <a:spcPct val="20000"/>
        </a:spcBef>
        <a:spcAft>
          <a:spcPct val="0"/>
        </a:spcAft>
        <a:buClr>
          <a:srgbClr val="000000"/>
        </a:buClr>
        <a:buFont typeface="Wingdings" charset="2"/>
        <a:buChar char="v"/>
        <a:defRPr sz="2200">
          <a:solidFill>
            <a:srgbClr val="000000"/>
          </a:solidFill>
          <a:latin typeface="+mn-lt"/>
          <a:ea typeface="ＭＳ Ｐゴシック" charset="-128"/>
        </a:defRPr>
      </a:lvl7pPr>
      <a:lvl8pPr marL="3657600" indent="-292100" algn="l" defTabSz="4806950" rtl="0" fontAlgn="base">
        <a:spcBef>
          <a:spcPct val="20000"/>
        </a:spcBef>
        <a:spcAft>
          <a:spcPct val="0"/>
        </a:spcAft>
        <a:buClr>
          <a:srgbClr val="000000"/>
        </a:buClr>
        <a:buFont typeface="Wingdings" charset="2"/>
        <a:buChar char="v"/>
        <a:defRPr sz="2200">
          <a:solidFill>
            <a:srgbClr val="000000"/>
          </a:solidFill>
          <a:latin typeface="+mn-lt"/>
          <a:ea typeface="ＭＳ Ｐゴシック" charset="-128"/>
        </a:defRPr>
      </a:lvl8pPr>
      <a:lvl9pPr marL="4114800" indent="-292100" algn="l" defTabSz="4806950" rtl="0" fontAlgn="base">
        <a:spcBef>
          <a:spcPct val="20000"/>
        </a:spcBef>
        <a:spcAft>
          <a:spcPct val="0"/>
        </a:spcAft>
        <a:buClr>
          <a:srgbClr val="000000"/>
        </a:buClr>
        <a:buFont typeface="Wingdings" charset="2"/>
        <a:buChar char="v"/>
        <a:defRPr sz="22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9" name="Rectangle 498">
            <a:extLst>
              <a:ext uri="{FF2B5EF4-FFF2-40B4-BE49-F238E27FC236}">
                <a16:creationId xmlns:a16="http://schemas.microsoft.com/office/drawing/2014/main" id="{0B3D16C1-622C-884A-B481-3D7441AFD508}"/>
              </a:ext>
            </a:extLst>
          </p:cNvPr>
          <p:cNvSpPr>
            <a:spLocks noChangeArrowheads="1"/>
          </p:cNvSpPr>
          <p:nvPr/>
        </p:nvSpPr>
        <p:spPr bwMode="auto">
          <a:xfrm>
            <a:off x="0" y="0"/>
            <a:ext cx="51206400" cy="4530725"/>
          </a:xfrm>
          <a:prstGeom prst="rect">
            <a:avLst/>
          </a:pr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a:p>
        </p:txBody>
      </p:sp>
      <p:sp>
        <p:nvSpPr>
          <p:cNvPr id="2352" name="Text Box 304">
            <a:extLst>
              <a:ext uri="{FF2B5EF4-FFF2-40B4-BE49-F238E27FC236}">
                <a16:creationId xmlns:a16="http://schemas.microsoft.com/office/drawing/2014/main" id="{F6F5110C-6684-E341-B7C4-E7F3CB527590}"/>
              </a:ext>
            </a:extLst>
          </p:cNvPr>
          <p:cNvSpPr txBox="1">
            <a:spLocks noChangeArrowheads="1"/>
          </p:cNvSpPr>
          <p:nvPr/>
        </p:nvSpPr>
        <p:spPr bwMode="auto">
          <a:xfrm>
            <a:off x="844550" y="466725"/>
            <a:ext cx="49128363" cy="1938992"/>
          </a:xfrm>
          <a:prstGeom prst="rect">
            <a:avLst/>
          </a:prstGeom>
          <a:noFill/>
          <a:ln w="9525">
            <a:noFill/>
            <a:miter lim="800000"/>
            <a:headEnd/>
            <a:tailEnd/>
          </a:ln>
          <a:effectLst/>
        </p:spPr>
        <p:txBody>
          <a:bodyPr>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r>
              <a:rPr lang="en-US" altLang="en-US" sz="12000" b="1" dirty="0">
                <a:solidFill>
                  <a:srgbClr val="000000"/>
                </a:solidFill>
                <a:effectLst>
                  <a:outerShdw blurRad="38100" dist="38100" dir="2700000" algn="tl">
                    <a:srgbClr val="C0C0C0"/>
                  </a:outerShdw>
                </a:effectLst>
                <a:latin typeface="Arial Black" panose="020B0604020202020204" pitchFamily="34" charset="0"/>
              </a:rPr>
              <a:t>Providing Accounting Students with 21</a:t>
            </a:r>
            <a:r>
              <a:rPr lang="en-US" altLang="en-US" sz="12000" b="1" baseline="30000" dirty="0">
                <a:solidFill>
                  <a:srgbClr val="000000"/>
                </a:solidFill>
                <a:effectLst>
                  <a:outerShdw blurRad="38100" dist="38100" dir="2700000" algn="tl">
                    <a:srgbClr val="C0C0C0"/>
                  </a:outerShdw>
                </a:effectLst>
                <a:latin typeface="Arial Black" panose="020B0604020202020204" pitchFamily="34" charset="0"/>
              </a:rPr>
              <a:t>st</a:t>
            </a:r>
            <a:r>
              <a:rPr lang="en-US" altLang="en-US" sz="12000" b="1" dirty="0">
                <a:solidFill>
                  <a:srgbClr val="000000"/>
                </a:solidFill>
                <a:effectLst>
                  <a:outerShdw blurRad="38100" dist="38100" dir="2700000" algn="tl">
                    <a:srgbClr val="C0C0C0"/>
                  </a:outerShdw>
                </a:effectLst>
                <a:latin typeface="Arial Black" panose="020B0604020202020204" pitchFamily="34" charset="0"/>
              </a:rPr>
              <a:t> Century Skills</a:t>
            </a:r>
          </a:p>
        </p:txBody>
      </p:sp>
      <p:sp>
        <p:nvSpPr>
          <p:cNvPr id="2052" name="Text Box 387">
            <a:extLst>
              <a:ext uri="{FF2B5EF4-FFF2-40B4-BE49-F238E27FC236}">
                <a16:creationId xmlns:a16="http://schemas.microsoft.com/office/drawing/2014/main" id="{F3EC312E-ED6E-8440-9B86-44CC891D50C1}"/>
              </a:ext>
            </a:extLst>
          </p:cNvPr>
          <p:cNvSpPr txBox="1">
            <a:spLocks noChangeArrowheads="1"/>
          </p:cNvSpPr>
          <p:nvPr/>
        </p:nvSpPr>
        <p:spPr bwMode="auto">
          <a:xfrm>
            <a:off x="1936750" y="10646514"/>
            <a:ext cx="10102850" cy="11073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marL="355600" indent="-355600">
              <a:spcBef>
                <a:spcPct val="10000"/>
              </a:spcBef>
              <a:buClr>
                <a:schemeClr val="folHlink"/>
              </a:buClr>
              <a:buFont typeface="Wingdings" pitchFamily="2" charset="2"/>
              <a:buChar char="v"/>
            </a:pPr>
            <a:r>
              <a:rPr lang="en-US" sz="3200" dirty="0">
                <a:solidFill>
                  <a:srgbClr val="000000"/>
                </a:solidFill>
              </a:rPr>
              <a:t>Students need 21</a:t>
            </a:r>
            <a:r>
              <a:rPr lang="en-US" sz="3200" baseline="30000" dirty="0">
                <a:solidFill>
                  <a:srgbClr val="000000"/>
                </a:solidFill>
              </a:rPr>
              <a:t>st</a:t>
            </a:r>
            <a:r>
              <a:rPr lang="en-US" sz="3200" dirty="0">
                <a:solidFill>
                  <a:srgbClr val="000000"/>
                </a:solidFill>
              </a:rPr>
              <a:t> century skills to be good accountants.  Employers are not happy with accounting students who come out of college with weak written and oral communication, and poor decision-making skills.  In higher education, we need to provide classes in a format that helps students develop each of these competencies. This paper provides methodologies used in teaching to help facilitate and teach students the tools they need to succeed in business.  </a:t>
            </a:r>
          </a:p>
          <a:p>
            <a:pPr marL="355600" indent="-355600">
              <a:spcBef>
                <a:spcPct val="10000"/>
              </a:spcBef>
              <a:buClr>
                <a:schemeClr val="folHlink"/>
              </a:buClr>
              <a:buFont typeface="Wingdings" pitchFamily="2" charset="2"/>
              <a:buChar char="v"/>
            </a:pPr>
            <a:endParaRPr lang="en-US" sz="3200" dirty="0">
              <a:solidFill>
                <a:srgbClr val="000000"/>
              </a:solidFill>
            </a:endParaRPr>
          </a:p>
          <a:p>
            <a:pPr marL="355600" indent="-355600">
              <a:spcBef>
                <a:spcPct val="10000"/>
              </a:spcBef>
              <a:buClr>
                <a:schemeClr val="folHlink"/>
              </a:buClr>
              <a:buFont typeface="Wingdings" pitchFamily="2" charset="2"/>
              <a:buChar char="v"/>
            </a:pPr>
            <a:r>
              <a:rPr lang="en-US" sz="3200" dirty="0">
                <a:solidFill>
                  <a:srgbClr val="000000"/>
                </a:solidFill>
              </a:rPr>
              <a:t>The National Institute of Literacy has created a set of literacy standards called “Equipped for the Future (EFF) Content Standards: What Adults Need to Know and Be Able to Do in the 21st Century” (Gunasekaran, 2017). Based on the skill set shown in Figure 1 below, in academia, auditors and accountants are trained only to “Use math to solve problems and communicate” (Gunasekaran, 2017, p.3), while little effort is made to increase other skillsets.  All the elements are important, but it may not be feasible to address all of them in an undergraduate accounting curriculum.</a:t>
            </a:r>
          </a:p>
          <a:p>
            <a:pPr>
              <a:spcBef>
                <a:spcPct val="10000"/>
              </a:spcBef>
              <a:buClr>
                <a:schemeClr val="folHlink"/>
              </a:buClr>
            </a:pPr>
            <a:endParaRPr lang="en-US" altLang="en-US" sz="3200" dirty="0">
              <a:solidFill>
                <a:srgbClr val="000000"/>
              </a:solidFill>
            </a:endParaRPr>
          </a:p>
        </p:txBody>
      </p:sp>
      <p:sp>
        <p:nvSpPr>
          <p:cNvPr id="2053" name="Rectangle 401">
            <a:extLst>
              <a:ext uri="{FF2B5EF4-FFF2-40B4-BE49-F238E27FC236}">
                <a16:creationId xmlns:a16="http://schemas.microsoft.com/office/drawing/2014/main" id="{19D40E37-AD50-D14A-95C2-90201FC0D77E}"/>
              </a:ext>
            </a:extLst>
          </p:cNvPr>
          <p:cNvSpPr>
            <a:spLocks noChangeArrowheads="1"/>
          </p:cNvSpPr>
          <p:nvPr/>
        </p:nvSpPr>
        <p:spPr bwMode="auto">
          <a:xfrm>
            <a:off x="0" y="35572700"/>
            <a:ext cx="51206400" cy="2895600"/>
          </a:xfrm>
          <a:prstGeom prst="rect">
            <a:avLst/>
          </a:prstGeom>
          <a:gradFill rotWithShape="0">
            <a:gsLst>
              <a:gs pos="0">
                <a:schemeClr val="bg1"/>
              </a:gs>
              <a:gs pos="100000">
                <a:schemeClr val="folHlink"/>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a:p>
        </p:txBody>
      </p:sp>
      <p:sp>
        <p:nvSpPr>
          <p:cNvPr id="2056" name="Text Box 415">
            <a:extLst>
              <a:ext uri="{FF2B5EF4-FFF2-40B4-BE49-F238E27FC236}">
                <a16:creationId xmlns:a16="http://schemas.microsoft.com/office/drawing/2014/main" id="{DAA1C27F-779A-214F-8EEF-47DC84E6FD45}"/>
              </a:ext>
            </a:extLst>
          </p:cNvPr>
          <p:cNvSpPr txBox="1">
            <a:spLocks noChangeArrowheads="1"/>
          </p:cNvSpPr>
          <p:nvPr/>
        </p:nvSpPr>
        <p:spPr bwMode="auto">
          <a:xfrm>
            <a:off x="33752645" y="3857490"/>
            <a:ext cx="8984361" cy="1831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spcBef>
                <a:spcPct val="50000"/>
              </a:spcBef>
            </a:pPr>
            <a:r>
              <a:rPr lang="en-US" altLang="en-US" sz="4400" b="1" dirty="0">
                <a:solidFill>
                  <a:srgbClr val="000000"/>
                </a:solidFill>
                <a:latin typeface="Arial" panose="020B0604020202020204" pitchFamily="34" charset="0"/>
              </a:rPr>
              <a:t>Samantha </a:t>
            </a:r>
            <a:r>
              <a:rPr lang="en-US" altLang="en-US" sz="4400" b="1" dirty="0" err="1">
                <a:solidFill>
                  <a:srgbClr val="000000"/>
                </a:solidFill>
                <a:latin typeface="Arial" panose="020B0604020202020204" pitchFamily="34" charset="0"/>
              </a:rPr>
              <a:t>Dzielski</a:t>
            </a:r>
            <a:r>
              <a:rPr lang="en-US" altLang="en-US" sz="4400" b="1" dirty="0">
                <a:solidFill>
                  <a:srgbClr val="000000"/>
                </a:solidFill>
                <a:latin typeface="Arial" panose="020B0604020202020204" pitchFamily="34" charset="0"/>
              </a:rPr>
              <a:t> </a:t>
            </a:r>
            <a:br>
              <a:rPr lang="en-US" altLang="en-US" sz="4400" b="1" dirty="0">
                <a:solidFill>
                  <a:srgbClr val="000000"/>
                </a:solidFill>
                <a:latin typeface="Arial" panose="020B0604020202020204" pitchFamily="34" charset="0"/>
              </a:rPr>
            </a:br>
            <a:r>
              <a:rPr lang="en-US" altLang="en-US" sz="3600" i="1" dirty="0">
                <a:solidFill>
                  <a:srgbClr val="000000"/>
                </a:solidFill>
                <a:latin typeface="Arial" panose="020B0604020202020204" pitchFamily="34" charset="0"/>
              </a:rPr>
              <a:t>Accounting</a:t>
            </a:r>
            <a:endParaRPr lang="en-US" altLang="en-US" sz="3200" i="1" dirty="0">
              <a:solidFill>
                <a:srgbClr val="000000"/>
              </a:solidFill>
              <a:latin typeface="Arial" panose="020B0604020202020204" pitchFamily="34" charset="0"/>
            </a:endParaRPr>
          </a:p>
          <a:p>
            <a:pPr algn="ctr">
              <a:spcBef>
                <a:spcPct val="10000"/>
              </a:spcBef>
            </a:pPr>
            <a:r>
              <a:rPr lang="en-US" altLang="en-US" sz="3000" dirty="0">
                <a:solidFill>
                  <a:srgbClr val="000000"/>
                </a:solidFill>
                <a:latin typeface="Arial" panose="020B0604020202020204" pitchFamily="34" charset="0"/>
              </a:rPr>
              <a:t>Indiana University of Pennsylvania</a:t>
            </a:r>
            <a:endParaRPr lang="en-US" altLang="en-US" sz="2800" dirty="0">
              <a:solidFill>
                <a:srgbClr val="000000"/>
              </a:solidFill>
              <a:latin typeface="Arial" panose="020B0604020202020204" pitchFamily="34" charset="0"/>
            </a:endParaRPr>
          </a:p>
        </p:txBody>
      </p:sp>
      <p:sp>
        <p:nvSpPr>
          <p:cNvPr id="2059" name="Line 497">
            <a:extLst>
              <a:ext uri="{FF2B5EF4-FFF2-40B4-BE49-F238E27FC236}">
                <a16:creationId xmlns:a16="http://schemas.microsoft.com/office/drawing/2014/main" id="{34088A07-77F1-4C48-8F80-1A06B26FC87C}"/>
              </a:ext>
            </a:extLst>
          </p:cNvPr>
          <p:cNvSpPr>
            <a:spLocks noChangeShapeType="1"/>
          </p:cNvSpPr>
          <p:nvPr/>
        </p:nvSpPr>
        <p:spPr bwMode="auto">
          <a:xfrm>
            <a:off x="1397000" y="7302500"/>
            <a:ext cx="48325088" cy="0"/>
          </a:xfrm>
          <a:prstGeom prst="line">
            <a:avLst/>
          </a:prstGeom>
          <a:noFill/>
          <a:ln w="762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062" name="Group 510">
            <a:extLst>
              <a:ext uri="{FF2B5EF4-FFF2-40B4-BE49-F238E27FC236}">
                <a16:creationId xmlns:a16="http://schemas.microsoft.com/office/drawing/2014/main" id="{B3AEBC5D-EFBC-F44D-983B-C596CF422F07}"/>
              </a:ext>
            </a:extLst>
          </p:cNvPr>
          <p:cNvGrpSpPr>
            <a:grpSpLocks/>
          </p:cNvGrpSpPr>
          <p:nvPr/>
        </p:nvGrpSpPr>
        <p:grpSpPr bwMode="auto">
          <a:xfrm>
            <a:off x="2700319" y="8307903"/>
            <a:ext cx="8183563" cy="2020888"/>
            <a:chOff x="1515" y="13066"/>
            <a:chExt cx="5155" cy="1273"/>
          </a:xfrm>
        </p:grpSpPr>
        <p:sp>
          <p:nvSpPr>
            <p:cNvPr id="8703" name="Oval 511">
              <a:extLst>
                <a:ext uri="{FF2B5EF4-FFF2-40B4-BE49-F238E27FC236}">
                  <a16:creationId xmlns:a16="http://schemas.microsoft.com/office/drawing/2014/main" id="{4A620D8F-5B20-5040-8502-5ACDA180C759}"/>
                </a:ext>
              </a:extLst>
            </p:cNvPr>
            <p:cNvSpPr>
              <a:spLocks noChangeArrowheads="1"/>
            </p:cNvSpPr>
            <p:nvPr/>
          </p:nvSpPr>
          <p:spPr bwMode="auto">
            <a:xfrm>
              <a:off x="2244" y="13066"/>
              <a:ext cx="4426" cy="1273"/>
            </a:xfrm>
            <a:prstGeom prst="ellipse">
              <a:avLst/>
            </a:prstGeom>
            <a:solidFill>
              <a:schemeClr val="folHlink"/>
            </a:solidFill>
            <a:ln w="9525">
              <a:noFill/>
              <a:round/>
              <a:headEnd/>
              <a:tailEnd/>
            </a:ln>
            <a:effectLst>
              <a:outerShdw blurRad="63500" dist="107763" dir="2700000" algn="ctr" rotWithShape="0">
                <a:schemeClr val="bg2">
                  <a:alpha val="50000"/>
                </a:schemeClr>
              </a:outerShdw>
            </a:effectLst>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r>
                <a:rPr lang="en-US" altLang="en-US" sz="6000" dirty="0">
                  <a:solidFill>
                    <a:schemeClr val="bg1"/>
                  </a:solidFill>
                  <a:effectLst>
                    <a:outerShdw blurRad="38100" dist="38100" dir="2700000" algn="tl">
                      <a:srgbClr val="000000"/>
                    </a:outerShdw>
                  </a:effectLst>
                  <a:latin typeface="Arial Black" panose="020B0604020202020204" pitchFamily="34" charset="0"/>
                </a:rPr>
                <a:t>Background</a:t>
              </a:r>
            </a:p>
          </p:txBody>
        </p:sp>
        <p:sp>
          <p:nvSpPr>
            <p:cNvPr id="8704" name="AutoShape 512">
              <a:extLst>
                <a:ext uri="{FF2B5EF4-FFF2-40B4-BE49-F238E27FC236}">
                  <a16:creationId xmlns:a16="http://schemas.microsoft.com/office/drawing/2014/main" id="{18624564-D006-354C-8C72-ED3E91A6FF76}"/>
                </a:ext>
              </a:extLst>
            </p:cNvPr>
            <p:cNvSpPr>
              <a:spLocks noChangeArrowheads="1"/>
            </p:cNvSpPr>
            <p:nvPr/>
          </p:nvSpPr>
          <p:spPr bwMode="auto">
            <a:xfrm>
              <a:off x="1515" y="13233"/>
              <a:ext cx="940" cy="939"/>
            </a:xfrm>
            <a:prstGeom prst="moon">
              <a:avLst>
                <a:gd name="adj" fmla="val 50000"/>
              </a:avLst>
            </a:prstGeom>
            <a:solidFill>
              <a:schemeClr val="folHlink"/>
            </a:solidFill>
            <a:ln w="9525">
              <a:noFill/>
              <a:miter lim="800000"/>
              <a:headEnd/>
              <a:tailEnd/>
            </a:ln>
            <a:effectLst>
              <a:outerShdw blurRad="63500" dist="107763" dir="2700000" algn="ctr" rotWithShape="0">
                <a:schemeClr val="bg2">
                  <a:alpha val="50000"/>
                </a:schemeClr>
              </a:outerShdw>
            </a:effectLst>
          </p:spPr>
          <p:txBody>
            <a:bodyPr wrap="none" anchor="ctr"/>
            <a:lstStyle/>
            <a:p>
              <a:pPr>
                <a:defRPr/>
              </a:pPr>
              <a:endParaRPr lang="en-US">
                <a:latin typeface="Times New Roman" charset="0"/>
                <a:ea typeface="ＭＳ Ｐゴシック" charset="0"/>
                <a:cs typeface="ＭＳ Ｐゴシック" charset="0"/>
              </a:endParaRPr>
            </a:p>
          </p:txBody>
        </p:sp>
      </p:grpSp>
      <p:grpSp>
        <p:nvGrpSpPr>
          <p:cNvPr id="2063" name="Group 513">
            <a:extLst>
              <a:ext uri="{FF2B5EF4-FFF2-40B4-BE49-F238E27FC236}">
                <a16:creationId xmlns:a16="http://schemas.microsoft.com/office/drawing/2014/main" id="{6A917F1B-A154-5141-AC75-76AFD1D59B6A}"/>
              </a:ext>
            </a:extLst>
          </p:cNvPr>
          <p:cNvGrpSpPr>
            <a:grpSpLocks/>
          </p:cNvGrpSpPr>
          <p:nvPr/>
        </p:nvGrpSpPr>
        <p:grpSpPr bwMode="auto">
          <a:xfrm>
            <a:off x="20039615" y="8095489"/>
            <a:ext cx="10102850" cy="2398713"/>
            <a:chOff x="1515" y="13066"/>
            <a:chExt cx="5155" cy="1273"/>
          </a:xfrm>
        </p:grpSpPr>
        <p:sp>
          <p:nvSpPr>
            <p:cNvPr id="8706" name="Oval 514">
              <a:extLst>
                <a:ext uri="{FF2B5EF4-FFF2-40B4-BE49-F238E27FC236}">
                  <a16:creationId xmlns:a16="http://schemas.microsoft.com/office/drawing/2014/main" id="{1865C2E9-E28C-7547-A0F6-6D57ACB742E0}"/>
                </a:ext>
              </a:extLst>
            </p:cNvPr>
            <p:cNvSpPr>
              <a:spLocks noChangeArrowheads="1"/>
            </p:cNvSpPr>
            <p:nvPr/>
          </p:nvSpPr>
          <p:spPr bwMode="auto">
            <a:xfrm>
              <a:off x="2244" y="13066"/>
              <a:ext cx="4426" cy="1273"/>
            </a:xfrm>
            <a:prstGeom prst="ellipse">
              <a:avLst/>
            </a:prstGeom>
            <a:solidFill>
              <a:schemeClr val="folHlink"/>
            </a:solidFill>
            <a:ln w="9525">
              <a:noFill/>
              <a:round/>
              <a:headEnd/>
              <a:tailEnd/>
            </a:ln>
            <a:effectLst>
              <a:outerShdw blurRad="63500" dist="107763" dir="2700000" algn="ctr" rotWithShape="0">
                <a:schemeClr val="bg2">
                  <a:alpha val="50000"/>
                </a:schemeClr>
              </a:outerShdw>
            </a:effectLst>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r>
                <a:rPr lang="en-US" altLang="en-US" sz="6000" dirty="0">
                  <a:solidFill>
                    <a:schemeClr val="bg1"/>
                  </a:solidFill>
                  <a:effectLst>
                    <a:outerShdw blurRad="38100" dist="38100" dir="2700000" algn="tl">
                      <a:srgbClr val="000000"/>
                    </a:outerShdw>
                  </a:effectLst>
                  <a:latin typeface="Arial Black" panose="020B0604020202020204" pitchFamily="34" charset="0"/>
                </a:rPr>
                <a:t>Skills Categories</a:t>
              </a:r>
            </a:p>
          </p:txBody>
        </p:sp>
        <p:sp>
          <p:nvSpPr>
            <p:cNvPr id="8707" name="AutoShape 515">
              <a:extLst>
                <a:ext uri="{FF2B5EF4-FFF2-40B4-BE49-F238E27FC236}">
                  <a16:creationId xmlns:a16="http://schemas.microsoft.com/office/drawing/2014/main" id="{314E389B-EE72-6348-926D-64AC1486E9B1}"/>
                </a:ext>
              </a:extLst>
            </p:cNvPr>
            <p:cNvSpPr>
              <a:spLocks noChangeArrowheads="1"/>
            </p:cNvSpPr>
            <p:nvPr/>
          </p:nvSpPr>
          <p:spPr bwMode="auto">
            <a:xfrm>
              <a:off x="1515" y="13233"/>
              <a:ext cx="940" cy="939"/>
            </a:xfrm>
            <a:prstGeom prst="moon">
              <a:avLst>
                <a:gd name="adj" fmla="val 50000"/>
              </a:avLst>
            </a:prstGeom>
            <a:solidFill>
              <a:schemeClr val="folHlink"/>
            </a:solidFill>
            <a:ln w="9525">
              <a:noFill/>
              <a:miter lim="800000"/>
              <a:headEnd/>
              <a:tailEnd/>
            </a:ln>
            <a:effectLst>
              <a:outerShdw blurRad="63500" dist="107763" dir="2700000" algn="ctr" rotWithShape="0">
                <a:schemeClr val="bg2">
                  <a:alpha val="50000"/>
                </a:schemeClr>
              </a:outerShdw>
            </a:effectLst>
          </p:spPr>
          <p:txBody>
            <a:bodyPr wrap="none" anchor="ctr"/>
            <a:lstStyle/>
            <a:p>
              <a:pPr>
                <a:defRPr/>
              </a:pPr>
              <a:endParaRPr lang="en-US">
                <a:latin typeface="Times New Roman" charset="0"/>
                <a:ea typeface="ＭＳ Ｐゴシック" charset="0"/>
                <a:cs typeface="ＭＳ Ｐゴシック" charset="0"/>
              </a:endParaRPr>
            </a:p>
          </p:txBody>
        </p:sp>
      </p:grpSp>
      <p:sp>
        <p:nvSpPr>
          <p:cNvPr id="2066" name="Text Box 404">
            <a:extLst>
              <a:ext uri="{FF2B5EF4-FFF2-40B4-BE49-F238E27FC236}">
                <a16:creationId xmlns:a16="http://schemas.microsoft.com/office/drawing/2014/main" id="{7A13A105-8BE4-6440-8483-1D7755CC4ADC}"/>
              </a:ext>
            </a:extLst>
          </p:cNvPr>
          <p:cNvSpPr txBox="1">
            <a:spLocks noChangeArrowheads="1"/>
          </p:cNvSpPr>
          <p:nvPr/>
        </p:nvSpPr>
        <p:spPr bwMode="auto">
          <a:xfrm>
            <a:off x="13322300" y="13357225"/>
            <a:ext cx="7391400" cy="3699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10000"/>
              </a:spcBef>
              <a:buClr>
                <a:schemeClr val="folHlink"/>
              </a:buClr>
              <a:buFont typeface="Wingdings" pitchFamily="2" charset="2"/>
              <a:buChar char="v"/>
            </a:pPr>
            <a:r>
              <a:rPr lang="en-GB" altLang="en-US" sz="3200" dirty="0">
                <a:solidFill>
                  <a:srgbClr val="000000"/>
                </a:solidFill>
              </a:rPr>
              <a:t>Read with understanding</a:t>
            </a:r>
            <a:endParaRPr lang="en-GB" altLang="en-US" sz="2800" dirty="0">
              <a:solidFill>
                <a:srgbClr val="000000"/>
              </a:solidFill>
            </a:endParaRPr>
          </a:p>
          <a:p>
            <a:pPr>
              <a:spcBef>
                <a:spcPct val="10000"/>
              </a:spcBef>
              <a:buClr>
                <a:schemeClr val="folHlink"/>
              </a:buClr>
              <a:buFont typeface="Wingdings" pitchFamily="2" charset="2"/>
              <a:buChar char="v"/>
            </a:pPr>
            <a:endParaRPr lang="en-GB" altLang="en-US" sz="1400" dirty="0">
              <a:solidFill>
                <a:srgbClr val="000000"/>
              </a:solidFill>
            </a:endParaRPr>
          </a:p>
          <a:p>
            <a:pPr>
              <a:spcBef>
                <a:spcPct val="10000"/>
              </a:spcBef>
              <a:buClr>
                <a:schemeClr val="folHlink"/>
              </a:buClr>
              <a:buFont typeface="Wingdings" pitchFamily="2" charset="2"/>
              <a:buChar char="v"/>
            </a:pPr>
            <a:r>
              <a:rPr lang="en-GB" altLang="en-US" sz="3200" dirty="0">
                <a:solidFill>
                  <a:srgbClr val="000000"/>
                </a:solidFill>
              </a:rPr>
              <a:t>Convey Ideas in Writing</a:t>
            </a:r>
          </a:p>
          <a:p>
            <a:pPr>
              <a:spcBef>
                <a:spcPct val="10000"/>
              </a:spcBef>
              <a:buClr>
                <a:schemeClr val="folHlink"/>
              </a:buClr>
              <a:buFont typeface="Wingdings" pitchFamily="2" charset="2"/>
              <a:buChar char="v"/>
            </a:pPr>
            <a:endParaRPr lang="en-GB" altLang="en-US" sz="1400" dirty="0">
              <a:solidFill>
                <a:srgbClr val="000000"/>
              </a:solidFill>
            </a:endParaRPr>
          </a:p>
          <a:p>
            <a:pPr>
              <a:spcBef>
                <a:spcPct val="10000"/>
              </a:spcBef>
              <a:buClr>
                <a:schemeClr val="folHlink"/>
              </a:buClr>
              <a:buFont typeface="Wingdings" pitchFamily="2" charset="2"/>
              <a:buChar char="v"/>
            </a:pPr>
            <a:r>
              <a:rPr lang="en-GB" altLang="en-US" sz="3200" dirty="0">
                <a:solidFill>
                  <a:srgbClr val="000000"/>
                </a:solidFill>
              </a:rPr>
              <a:t>Speak so others can understand</a:t>
            </a:r>
          </a:p>
          <a:p>
            <a:pPr>
              <a:spcBef>
                <a:spcPct val="10000"/>
              </a:spcBef>
              <a:buClr>
                <a:schemeClr val="folHlink"/>
              </a:buClr>
              <a:buFont typeface="Wingdings" pitchFamily="2" charset="2"/>
              <a:buChar char="v"/>
            </a:pPr>
            <a:endParaRPr lang="en-GB" altLang="en-US" sz="1400" dirty="0">
              <a:solidFill>
                <a:srgbClr val="000000"/>
              </a:solidFill>
            </a:endParaRPr>
          </a:p>
          <a:p>
            <a:pPr>
              <a:spcBef>
                <a:spcPct val="10000"/>
              </a:spcBef>
              <a:buClr>
                <a:schemeClr val="folHlink"/>
              </a:buClr>
              <a:buFont typeface="Wingdings" pitchFamily="2" charset="2"/>
              <a:buChar char="v"/>
            </a:pPr>
            <a:r>
              <a:rPr lang="en-GB" altLang="en-US" sz="3200" dirty="0">
                <a:solidFill>
                  <a:srgbClr val="000000"/>
                </a:solidFill>
              </a:rPr>
              <a:t>Listen Actively</a:t>
            </a:r>
          </a:p>
          <a:p>
            <a:pPr marL="0" indent="0">
              <a:spcBef>
                <a:spcPct val="10000"/>
              </a:spcBef>
              <a:buClr>
                <a:schemeClr val="folHlink"/>
              </a:buClr>
            </a:pPr>
            <a:endParaRPr lang="en-GB" altLang="en-US" sz="1400" dirty="0">
              <a:solidFill>
                <a:srgbClr val="000000"/>
              </a:solidFill>
            </a:endParaRPr>
          </a:p>
          <a:p>
            <a:pPr>
              <a:spcBef>
                <a:spcPct val="10000"/>
              </a:spcBef>
              <a:buClr>
                <a:schemeClr val="folHlink"/>
              </a:buClr>
              <a:buFont typeface="Wingdings" pitchFamily="2" charset="2"/>
              <a:buChar char="v"/>
            </a:pPr>
            <a:r>
              <a:rPr lang="en-GB" altLang="en-US" sz="3200" dirty="0">
                <a:solidFill>
                  <a:srgbClr val="000000"/>
                </a:solidFill>
              </a:rPr>
              <a:t>Observe critically</a:t>
            </a:r>
            <a:endParaRPr lang="en-US" altLang="en-US" sz="3200" dirty="0">
              <a:solidFill>
                <a:srgbClr val="000000"/>
              </a:solidFill>
            </a:endParaRPr>
          </a:p>
        </p:txBody>
      </p:sp>
      <p:sp>
        <p:nvSpPr>
          <p:cNvPr id="2067" name="Text Box 431">
            <a:extLst>
              <a:ext uri="{FF2B5EF4-FFF2-40B4-BE49-F238E27FC236}">
                <a16:creationId xmlns:a16="http://schemas.microsoft.com/office/drawing/2014/main" id="{60A33646-5E33-3747-9883-C4D72CB17DED}"/>
              </a:ext>
            </a:extLst>
          </p:cNvPr>
          <p:cNvSpPr txBox="1">
            <a:spLocks noChangeArrowheads="1"/>
          </p:cNvSpPr>
          <p:nvPr/>
        </p:nvSpPr>
        <p:spPr bwMode="auto">
          <a:xfrm>
            <a:off x="21185188" y="13357225"/>
            <a:ext cx="7391400" cy="2634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a:defRPr sz="2400">
                <a:solidFill>
                  <a:schemeClr val="tx1"/>
                </a:solidFill>
                <a:latin typeface="Times New Roman" panose="02020603050405020304" pitchFamily="18" charset="0"/>
                <a:ea typeface="ＭＳ Ｐゴシック" panose="020B0600070205080204" pitchFamily="34" charset="-128"/>
              </a:defRPr>
            </a:lvl1pPr>
            <a:lvl2pPr marL="46990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10000"/>
              </a:spcBef>
              <a:buClr>
                <a:schemeClr val="folHlink"/>
              </a:buClr>
              <a:buFont typeface="Wingdings" pitchFamily="2" charset="2"/>
              <a:buChar char="v"/>
            </a:pPr>
            <a:r>
              <a:rPr lang="en-GB" altLang="en-US" sz="3200" dirty="0">
                <a:solidFill>
                  <a:srgbClr val="000000"/>
                </a:solidFill>
              </a:rPr>
              <a:t>Plan</a:t>
            </a:r>
            <a:endParaRPr lang="en-GB" altLang="en-US" sz="2800" dirty="0">
              <a:solidFill>
                <a:srgbClr val="000000"/>
              </a:solidFill>
            </a:endParaRPr>
          </a:p>
          <a:p>
            <a:pPr>
              <a:spcBef>
                <a:spcPct val="10000"/>
              </a:spcBef>
              <a:buClr>
                <a:schemeClr val="folHlink"/>
              </a:buClr>
              <a:buFont typeface="Wingdings" pitchFamily="2" charset="2"/>
              <a:buChar char="v"/>
            </a:pPr>
            <a:endParaRPr lang="en-GB" altLang="en-US" sz="1400" dirty="0">
              <a:solidFill>
                <a:srgbClr val="000000"/>
              </a:solidFill>
            </a:endParaRPr>
          </a:p>
          <a:p>
            <a:pPr>
              <a:spcBef>
                <a:spcPct val="10000"/>
              </a:spcBef>
              <a:buClr>
                <a:schemeClr val="folHlink"/>
              </a:buClr>
              <a:buFont typeface="Wingdings" pitchFamily="2" charset="2"/>
              <a:buChar char="v"/>
            </a:pPr>
            <a:r>
              <a:rPr lang="en-GB" altLang="en-US" sz="3200" dirty="0">
                <a:solidFill>
                  <a:srgbClr val="000000"/>
                </a:solidFill>
              </a:rPr>
              <a:t>Solve Problems and Make Decisions</a:t>
            </a:r>
          </a:p>
          <a:p>
            <a:pPr>
              <a:spcBef>
                <a:spcPct val="10000"/>
              </a:spcBef>
              <a:buClr>
                <a:schemeClr val="folHlink"/>
              </a:buClr>
              <a:buFont typeface="Wingdings" pitchFamily="2" charset="2"/>
              <a:buChar char="v"/>
            </a:pPr>
            <a:endParaRPr lang="en-GB" altLang="en-US" sz="1400" dirty="0">
              <a:solidFill>
                <a:srgbClr val="000000"/>
              </a:solidFill>
            </a:endParaRPr>
          </a:p>
          <a:p>
            <a:pPr>
              <a:spcBef>
                <a:spcPct val="10000"/>
              </a:spcBef>
              <a:buClr>
                <a:schemeClr val="folHlink"/>
              </a:buClr>
              <a:buFont typeface="Wingdings" pitchFamily="2" charset="2"/>
              <a:buChar char="v"/>
            </a:pPr>
            <a:r>
              <a:rPr lang="en-GB" altLang="en-US" sz="3200" dirty="0">
                <a:solidFill>
                  <a:srgbClr val="000000"/>
                </a:solidFill>
              </a:rPr>
              <a:t>Use Math to Solve Problems and Communicate</a:t>
            </a:r>
            <a:endParaRPr lang="en-US" altLang="en-US" sz="3200" dirty="0">
              <a:solidFill>
                <a:srgbClr val="000000"/>
              </a:solidFill>
            </a:endParaRPr>
          </a:p>
        </p:txBody>
      </p:sp>
      <p:sp>
        <p:nvSpPr>
          <p:cNvPr id="2068" name="Text Box 438">
            <a:extLst>
              <a:ext uri="{FF2B5EF4-FFF2-40B4-BE49-F238E27FC236}">
                <a16:creationId xmlns:a16="http://schemas.microsoft.com/office/drawing/2014/main" id="{FA622B61-EE47-BD43-87C6-569E46C0CF7E}"/>
              </a:ext>
            </a:extLst>
          </p:cNvPr>
          <p:cNvSpPr txBox="1">
            <a:spLocks noChangeArrowheads="1"/>
          </p:cNvSpPr>
          <p:nvPr/>
        </p:nvSpPr>
        <p:spPr bwMode="auto">
          <a:xfrm>
            <a:off x="29260800" y="13357225"/>
            <a:ext cx="8458200" cy="3327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a:defRPr sz="2400">
                <a:solidFill>
                  <a:schemeClr val="tx1"/>
                </a:solidFill>
                <a:latin typeface="Times New Roman" panose="02020603050405020304" pitchFamily="18" charset="0"/>
                <a:ea typeface="ＭＳ Ｐゴシック" panose="020B0600070205080204" pitchFamily="34" charset="-128"/>
              </a:defRPr>
            </a:lvl1pPr>
            <a:lvl2pPr marL="749300" indent="-279400">
              <a:defRPr sz="2400">
                <a:solidFill>
                  <a:schemeClr val="tx1"/>
                </a:solidFill>
                <a:latin typeface="Times New Roman" panose="02020603050405020304" pitchFamily="18" charset="0"/>
                <a:ea typeface="ＭＳ Ｐゴシック" panose="020B0600070205080204" pitchFamily="34" charset="-128"/>
              </a:defRPr>
            </a:lvl2pPr>
            <a:lvl3pPr>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10000"/>
              </a:spcBef>
              <a:buClr>
                <a:schemeClr val="folHlink"/>
              </a:buClr>
              <a:buFont typeface="Wingdings" pitchFamily="2" charset="2"/>
              <a:buChar char="v"/>
            </a:pPr>
            <a:r>
              <a:rPr lang="en-US" altLang="en-US" sz="3200" dirty="0">
                <a:solidFill>
                  <a:srgbClr val="000000"/>
                </a:solidFill>
              </a:rPr>
              <a:t>Guide Others</a:t>
            </a:r>
            <a:endParaRPr lang="en-US" altLang="en-US" sz="2800" dirty="0">
              <a:solidFill>
                <a:srgbClr val="000000"/>
              </a:solidFill>
            </a:endParaRPr>
          </a:p>
          <a:p>
            <a:pPr>
              <a:spcBef>
                <a:spcPct val="10000"/>
              </a:spcBef>
              <a:buClr>
                <a:schemeClr val="folHlink"/>
              </a:buClr>
              <a:buFont typeface="Wingdings" pitchFamily="2" charset="2"/>
              <a:buChar char="v"/>
            </a:pPr>
            <a:endParaRPr lang="en-GB" altLang="en-US" sz="1400" dirty="0">
              <a:solidFill>
                <a:srgbClr val="000000"/>
              </a:solidFill>
            </a:endParaRPr>
          </a:p>
          <a:p>
            <a:pPr>
              <a:spcBef>
                <a:spcPct val="10000"/>
              </a:spcBef>
              <a:buClr>
                <a:schemeClr val="folHlink"/>
              </a:buClr>
              <a:buFont typeface="Wingdings" pitchFamily="2" charset="2"/>
              <a:buChar char="v"/>
            </a:pPr>
            <a:r>
              <a:rPr lang="en-US" altLang="en-US" sz="3200" dirty="0">
                <a:solidFill>
                  <a:srgbClr val="000000"/>
                </a:solidFill>
              </a:rPr>
              <a:t>Resolve Conflict and Negotiate</a:t>
            </a:r>
            <a:endParaRPr lang="en-US" altLang="en-US" sz="2800" dirty="0">
              <a:solidFill>
                <a:srgbClr val="000000"/>
              </a:solidFill>
            </a:endParaRPr>
          </a:p>
          <a:p>
            <a:pPr>
              <a:spcBef>
                <a:spcPct val="10000"/>
              </a:spcBef>
              <a:buClr>
                <a:schemeClr val="folHlink"/>
              </a:buClr>
              <a:buFont typeface="Wingdings" pitchFamily="2" charset="2"/>
              <a:buChar char="v"/>
            </a:pPr>
            <a:endParaRPr lang="en-GB" altLang="en-US" sz="1400" dirty="0">
              <a:solidFill>
                <a:srgbClr val="000000"/>
              </a:solidFill>
            </a:endParaRPr>
          </a:p>
          <a:p>
            <a:pPr>
              <a:spcBef>
                <a:spcPct val="10000"/>
              </a:spcBef>
              <a:buClr>
                <a:schemeClr val="folHlink"/>
              </a:buClr>
              <a:buFont typeface="Wingdings" pitchFamily="2" charset="2"/>
              <a:buChar char="v"/>
            </a:pPr>
            <a:r>
              <a:rPr lang="en-US" altLang="en-US" sz="3200" dirty="0">
                <a:solidFill>
                  <a:srgbClr val="000000"/>
                </a:solidFill>
              </a:rPr>
              <a:t>Advocate and Influence</a:t>
            </a:r>
          </a:p>
          <a:p>
            <a:pPr marL="0" indent="0">
              <a:spcBef>
                <a:spcPct val="10000"/>
              </a:spcBef>
              <a:buClr>
                <a:schemeClr val="folHlink"/>
              </a:buClr>
            </a:pPr>
            <a:endParaRPr lang="en-US" altLang="en-US" sz="1400" dirty="0">
              <a:solidFill>
                <a:srgbClr val="000000"/>
              </a:solidFill>
            </a:endParaRPr>
          </a:p>
          <a:p>
            <a:pPr>
              <a:spcBef>
                <a:spcPct val="10000"/>
              </a:spcBef>
              <a:buClr>
                <a:schemeClr val="folHlink"/>
              </a:buClr>
              <a:buFont typeface="Wingdings" pitchFamily="2" charset="2"/>
              <a:buChar char="v"/>
            </a:pPr>
            <a:r>
              <a:rPr lang="en-US" altLang="en-US" sz="3200" dirty="0">
                <a:solidFill>
                  <a:srgbClr val="000000"/>
                </a:solidFill>
              </a:rPr>
              <a:t>Cooperate with others</a:t>
            </a:r>
            <a:endParaRPr lang="en-GB" altLang="en-US" sz="2800" dirty="0">
              <a:solidFill>
                <a:srgbClr val="000000"/>
              </a:solidFill>
            </a:endParaRPr>
          </a:p>
          <a:p>
            <a:pPr lvl="2">
              <a:spcBef>
                <a:spcPct val="10000"/>
              </a:spcBef>
              <a:buClr>
                <a:schemeClr val="folHlink"/>
              </a:buClr>
              <a:buFont typeface="Wingdings" pitchFamily="2" charset="2"/>
              <a:buChar char="v"/>
            </a:pPr>
            <a:endParaRPr lang="en-US" altLang="en-US" dirty="0">
              <a:solidFill>
                <a:srgbClr val="000000"/>
              </a:solidFill>
            </a:endParaRPr>
          </a:p>
        </p:txBody>
      </p:sp>
      <p:grpSp>
        <p:nvGrpSpPr>
          <p:cNvPr id="2070" name="Group 551">
            <a:extLst>
              <a:ext uri="{FF2B5EF4-FFF2-40B4-BE49-F238E27FC236}">
                <a16:creationId xmlns:a16="http://schemas.microsoft.com/office/drawing/2014/main" id="{A99D2A1D-1C10-D94F-8243-534F90560B38}"/>
              </a:ext>
            </a:extLst>
          </p:cNvPr>
          <p:cNvGrpSpPr>
            <a:grpSpLocks/>
          </p:cNvGrpSpPr>
          <p:nvPr/>
        </p:nvGrpSpPr>
        <p:grpSpPr bwMode="auto">
          <a:xfrm>
            <a:off x="20221575" y="32184615"/>
            <a:ext cx="9842100" cy="2346630"/>
            <a:chOff x="1515" y="13066"/>
            <a:chExt cx="5155" cy="1273"/>
          </a:xfrm>
        </p:grpSpPr>
        <p:sp>
          <p:nvSpPr>
            <p:cNvPr id="8744" name="Oval 552">
              <a:extLst>
                <a:ext uri="{FF2B5EF4-FFF2-40B4-BE49-F238E27FC236}">
                  <a16:creationId xmlns:a16="http://schemas.microsoft.com/office/drawing/2014/main" id="{8E7D5809-1708-D149-98F3-22D45444A555}"/>
                </a:ext>
              </a:extLst>
            </p:cNvPr>
            <p:cNvSpPr>
              <a:spLocks noChangeArrowheads="1"/>
            </p:cNvSpPr>
            <p:nvPr/>
          </p:nvSpPr>
          <p:spPr bwMode="auto">
            <a:xfrm>
              <a:off x="2244" y="13066"/>
              <a:ext cx="4426" cy="1273"/>
            </a:xfrm>
            <a:prstGeom prst="ellipse">
              <a:avLst/>
            </a:prstGeom>
            <a:solidFill>
              <a:schemeClr val="folHlink"/>
            </a:solidFill>
            <a:ln w="9525">
              <a:noFill/>
              <a:round/>
              <a:headEnd/>
              <a:tailEnd/>
            </a:ln>
            <a:effectLst>
              <a:outerShdw blurRad="63500" dist="107763" dir="2700000" algn="ctr" rotWithShape="0">
                <a:schemeClr val="bg2">
                  <a:alpha val="50000"/>
                </a:schemeClr>
              </a:outerShdw>
            </a:effectLst>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r>
                <a:rPr lang="en-US" altLang="en-US" sz="6000" dirty="0">
                  <a:solidFill>
                    <a:schemeClr val="bg1"/>
                  </a:solidFill>
                  <a:effectLst>
                    <a:outerShdw blurRad="38100" dist="38100" dir="2700000" algn="tl">
                      <a:srgbClr val="000000"/>
                    </a:outerShdw>
                  </a:effectLst>
                  <a:latin typeface="Arial Black" panose="020B0604020202020204" pitchFamily="34" charset="0"/>
                </a:rPr>
                <a:t>References </a:t>
              </a:r>
            </a:p>
          </p:txBody>
        </p:sp>
        <p:sp>
          <p:nvSpPr>
            <p:cNvPr id="8745" name="AutoShape 553">
              <a:extLst>
                <a:ext uri="{FF2B5EF4-FFF2-40B4-BE49-F238E27FC236}">
                  <a16:creationId xmlns:a16="http://schemas.microsoft.com/office/drawing/2014/main" id="{7B83A053-BE3B-7543-813A-83C59885097A}"/>
                </a:ext>
              </a:extLst>
            </p:cNvPr>
            <p:cNvSpPr>
              <a:spLocks noChangeArrowheads="1"/>
            </p:cNvSpPr>
            <p:nvPr/>
          </p:nvSpPr>
          <p:spPr bwMode="auto">
            <a:xfrm>
              <a:off x="1515" y="13233"/>
              <a:ext cx="940" cy="939"/>
            </a:xfrm>
            <a:prstGeom prst="moon">
              <a:avLst>
                <a:gd name="adj" fmla="val 50000"/>
              </a:avLst>
            </a:prstGeom>
            <a:solidFill>
              <a:schemeClr val="folHlink"/>
            </a:solidFill>
            <a:ln w="9525">
              <a:noFill/>
              <a:miter lim="800000"/>
              <a:headEnd/>
              <a:tailEnd/>
            </a:ln>
            <a:effectLst>
              <a:outerShdw blurRad="63500" dist="107763" dir="2700000" algn="ctr" rotWithShape="0">
                <a:schemeClr val="bg2">
                  <a:alpha val="50000"/>
                </a:schemeClr>
              </a:outerShdw>
            </a:effectLst>
          </p:spPr>
          <p:txBody>
            <a:bodyPr wrap="none" anchor="ctr"/>
            <a:lstStyle/>
            <a:p>
              <a:pPr>
                <a:defRPr/>
              </a:pPr>
              <a:endParaRPr lang="en-US">
                <a:latin typeface="Times New Roman" charset="0"/>
                <a:ea typeface="ＭＳ Ｐゴシック" charset="0"/>
                <a:cs typeface="ＭＳ Ｐゴシック" charset="0"/>
              </a:endParaRPr>
            </a:p>
          </p:txBody>
        </p:sp>
      </p:grpSp>
      <p:sp>
        <p:nvSpPr>
          <p:cNvPr id="2071" name="Text Box 554">
            <a:extLst>
              <a:ext uri="{FF2B5EF4-FFF2-40B4-BE49-F238E27FC236}">
                <a16:creationId xmlns:a16="http://schemas.microsoft.com/office/drawing/2014/main" id="{F49E666B-7F8D-1D46-AE3C-C3AEA69887C0}"/>
              </a:ext>
            </a:extLst>
          </p:cNvPr>
          <p:cNvSpPr txBox="1">
            <a:spLocks noChangeArrowheads="1"/>
          </p:cNvSpPr>
          <p:nvPr/>
        </p:nvSpPr>
        <p:spPr bwMode="auto">
          <a:xfrm>
            <a:off x="31389935" y="32536349"/>
            <a:ext cx="16551871"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5600" indent="-355600">
              <a:defRPr sz="2400">
                <a:solidFill>
                  <a:schemeClr val="tx1"/>
                </a:solidFill>
                <a:latin typeface="Times New Roman" panose="02020603050405020304" pitchFamily="18" charset="0"/>
                <a:ea typeface="ＭＳ Ｐゴシック" panose="020B0600070205080204" pitchFamily="34" charset="-128"/>
              </a:defRPr>
            </a:lvl1pPr>
            <a:lvl2pPr marL="749300" indent="-27940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10000"/>
              </a:spcBef>
              <a:buClr>
                <a:schemeClr val="folHlink"/>
              </a:buClr>
              <a:buFont typeface="Wingdings" pitchFamily="2" charset="2"/>
              <a:buChar char="v"/>
            </a:pPr>
            <a:r>
              <a:rPr lang="en-US" sz="3200" dirty="0"/>
              <a:t>Gunasekaran, S. (2017). Integrated Teaching Model in Graduate Aerospace Classes: A Trial With Compressible Flow Aerodynamics. </a:t>
            </a:r>
            <a:r>
              <a:rPr lang="en-US" sz="3200" i="1" dirty="0"/>
              <a:t>Proceedings of the ASEE Annual Conference &amp; Exposition</a:t>
            </a:r>
            <a:r>
              <a:rPr lang="en-US" sz="3200" dirty="0"/>
              <a:t>, 15031-1</a:t>
            </a:r>
            <a:r>
              <a:rPr lang="en-US" sz="3200" dirty="0">
                <a:cs typeface="Times New Roman" panose="02020603050405020304" pitchFamily="18" charset="0"/>
              </a:rPr>
              <a:t>5068. Retrieved from</a:t>
            </a:r>
            <a:r>
              <a:rPr lang="en-US" altLang="en-US" sz="3200" dirty="0">
                <a:solidFill>
                  <a:srgbClr val="000000"/>
                </a:solidFill>
                <a:cs typeface="Times New Roman" panose="02020603050405020304" pitchFamily="18" charset="0"/>
              </a:rPr>
              <a:t> https://</a:t>
            </a:r>
            <a:r>
              <a:rPr lang="en-US" altLang="en-US" sz="3200" dirty="0" err="1">
                <a:solidFill>
                  <a:srgbClr val="000000"/>
                </a:solidFill>
                <a:cs typeface="Times New Roman" panose="02020603050405020304" pitchFamily="18" charset="0"/>
              </a:rPr>
              <a:t>www.asee.org</a:t>
            </a:r>
            <a:r>
              <a:rPr lang="en-US" altLang="en-US" sz="3200" dirty="0">
                <a:solidFill>
                  <a:srgbClr val="000000"/>
                </a:solidFill>
                <a:cs typeface="Times New Roman" panose="02020603050405020304" pitchFamily="18" charset="0"/>
              </a:rPr>
              <a:t>/public/conferences/78/papers/19310/view</a:t>
            </a:r>
          </a:p>
        </p:txBody>
      </p:sp>
      <p:grpSp>
        <p:nvGrpSpPr>
          <p:cNvPr id="2073" name="Group 506">
            <a:extLst>
              <a:ext uri="{FF2B5EF4-FFF2-40B4-BE49-F238E27FC236}">
                <a16:creationId xmlns:a16="http://schemas.microsoft.com/office/drawing/2014/main" id="{918C2249-D7B6-FB47-A00C-093B8FEE2FDC}"/>
              </a:ext>
            </a:extLst>
          </p:cNvPr>
          <p:cNvGrpSpPr>
            <a:grpSpLocks/>
          </p:cNvGrpSpPr>
          <p:nvPr/>
        </p:nvGrpSpPr>
        <p:grpSpPr bwMode="auto">
          <a:xfrm>
            <a:off x="1965963" y="21582073"/>
            <a:ext cx="9125187" cy="2474192"/>
            <a:chOff x="1515" y="13066"/>
            <a:chExt cx="5155" cy="1273"/>
          </a:xfrm>
        </p:grpSpPr>
        <p:sp>
          <p:nvSpPr>
            <p:cNvPr id="72" name="Oval 503">
              <a:extLst>
                <a:ext uri="{FF2B5EF4-FFF2-40B4-BE49-F238E27FC236}">
                  <a16:creationId xmlns:a16="http://schemas.microsoft.com/office/drawing/2014/main" id="{658C6176-2D54-E24B-A202-402E9BC662A7}"/>
                </a:ext>
              </a:extLst>
            </p:cNvPr>
            <p:cNvSpPr>
              <a:spLocks noChangeArrowheads="1"/>
            </p:cNvSpPr>
            <p:nvPr/>
          </p:nvSpPr>
          <p:spPr bwMode="auto">
            <a:xfrm>
              <a:off x="2244" y="13066"/>
              <a:ext cx="4426" cy="1273"/>
            </a:xfrm>
            <a:prstGeom prst="ellipse">
              <a:avLst/>
            </a:prstGeom>
            <a:solidFill>
              <a:schemeClr val="folHlink"/>
            </a:solidFill>
            <a:ln w="9525">
              <a:noFill/>
              <a:round/>
              <a:headEnd/>
              <a:tailEnd/>
            </a:ln>
            <a:effectLst>
              <a:outerShdw blurRad="63500" dist="107763" dir="2700000" algn="ctr" rotWithShape="0">
                <a:schemeClr val="bg2">
                  <a:alpha val="50000"/>
                </a:schemeClr>
              </a:outerShdw>
            </a:effectLst>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r>
                <a:rPr lang="en-US" altLang="en-US" sz="6000" dirty="0">
                  <a:solidFill>
                    <a:schemeClr val="bg1"/>
                  </a:solidFill>
                  <a:effectLst>
                    <a:outerShdw blurRad="38100" dist="38100" dir="2700000" algn="tl">
                      <a:srgbClr val="000000"/>
                    </a:outerShdw>
                  </a:effectLst>
                  <a:latin typeface="Arial Black" panose="020B0604020202020204" pitchFamily="34" charset="0"/>
                </a:rPr>
                <a:t>21</a:t>
              </a:r>
              <a:r>
                <a:rPr lang="en-US" altLang="en-US" sz="6000" baseline="30000" dirty="0">
                  <a:solidFill>
                    <a:schemeClr val="bg1"/>
                  </a:solidFill>
                  <a:effectLst>
                    <a:outerShdw blurRad="38100" dist="38100" dir="2700000" algn="tl">
                      <a:srgbClr val="000000"/>
                    </a:outerShdw>
                  </a:effectLst>
                  <a:latin typeface="Arial Black" panose="020B0604020202020204" pitchFamily="34" charset="0"/>
                </a:rPr>
                <a:t>st</a:t>
              </a:r>
              <a:r>
                <a:rPr lang="en-US" altLang="en-US" sz="6000" dirty="0">
                  <a:solidFill>
                    <a:schemeClr val="bg1"/>
                  </a:solidFill>
                  <a:effectLst>
                    <a:outerShdw blurRad="38100" dist="38100" dir="2700000" algn="tl">
                      <a:srgbClr val="000000"/>
                    </a:outerShdw>
                  </a:effectLst>
                  <a:latin typeface="Arial Black" panose="020B0604020202020204" pitchFamily="34" charset="0"/>
                </a:rPr>
                <a:t> Century Skills</a:t>
              </a:r>
            </a:p>
          </p:txBody>
        </p:sp>
        <p:sp>
          <p:nvSpPr>
            <p:cNvPr id="73" name="AutoShape 504">
              <a:extLst>
                <a:ext uri="{FF2B5EF4-FFF2-40B4-BE49-F238E27FC236}">
                  <a16:creationId xmlns:a16="http://schemas.microsoft.com/office/drawing/2014/main" id="{142878CC-AB7D-AD4C-ADC9-A1DB2026D127}"/>
                </a:ext>
              </a:extLst>
            </p:cNvPr>
            <p:cNvSpPr>
              <a:spLocks noChangeArrowheads="1"/>
            </p:cNvSpPr>
            <p:nvPr/>
          </p:nvSpPr>
          <p:spPr bwMode="auto">
            <a:xfrm>
              <a:off x="1515" y="13233"/>
              <a:ext cx="940" cy="939"/>
            </a:xfrm>
            <a:prstGeom prst="moon">
              <a:avLst>
                <a:gd name="adj" fmla="val 50000"/>
              </a:avLst>
            </a:prstGeom>
            <a:solidFill>
              <a:schemeClr val="folHlink"/>
            </a:solidFill>
            <a:ln w="9525">
              <a:noFill/>
              <a:miter lim="800000"/>
              <a:headEnd/>
              <a:tailEnd/>
            </a:ln>
            <a:effectLst>
              <a:outerShdw blurRad="63500" dist="107763" dir="2700000" algn="ctr" rotWithShape="0">
                <a:schemeClr val="bg2">
                  <a:alpha val="50000"/>
                </a:schemeClr>
              </a:outerShdw>
            </a:effectLst>
          </p:spPr>
          <p:txBody>
            <a:bodyPr wrap="none" anchor="ctr"/>
            <a:lstStyle/>
            <a:p>
              <a:pPr>
                <a:defRPr/>
              </a:pPr>
              <a:endParaRPr lang="en-US">
                <a:latin typeface="Times New Roman" charset="0"/>
                <a:ea typeface="ＭＳ Ｐゴシック" charset="0"/>
                <a:cs typeface="ＭＳ Ｐゴシック" charset="0"/>
              </a:endParaRPr>
            </a:p>
          </p:txBody>
        </p:sp>
      </p:grpSp>
      <p:grpSp>
        <p:nvGrpSpPr>
          <p:cNvPr id="2074" name="Group 525">
            <a:extLst>
              <a:ext uri="{FF2B5EF4-FFF2-40B4-BE49-F238E27FC236}">
                <a16:creationId xmlns:a16="http://schemas.microsoft.com/office/drawing/2014/main" id="{745B2CF6-F4D5-5244-8C93-69307B1F1E34}"/>
              </a:ext>
            </a:extLst>
          </p:cNvPr>
          <p:cNvGrpSpPr>
            <a:grpSpLocks/>
          </p:cNvGrpSpPr>
          <p:nvPr/>
        </p:nvGrpSpPr>
        <p:grpSpPr bwMode="auto">
          <a:xfrm>
            <a:off x="13098463" y="11183938"/>
            <a:ext cx="7123112" cy="2019300"/>
            <a:chOff x="10338" y="21100"/>
            <a:chExt cx="4487" cy="1273"/>
          </a:xfrm>
        </p:grpSpPr>
        <p:grpSp>
          <p:nvGrpSpPr>
            <p:cNvPr id="2085" name="Group 526">
              <a:extLst>
                <a:ext uri="{FF2B5EF4-FFF2-40B4-BE49-F238E27FC236}">
                  <a16:creationId xmlns:a16="http://schemas.microsoft.com/office/drawing/2014/main" id="{79328918-2152-7043-9AF0-E3C93EAD0018}"/>
                </a:ext>
              </a:extLst>
            </p:cNvPr>
            <p:cNvGrpSpPr>
              <a:grpSpLocks/>
            </p:cNvGrpSpPr>
            <p:nvPr/>
          </p:nvGrpSpPr>
          <p:grpSpPr bwMode="auto">
            <a:xfrm>
              <a:off x="10338" y="21100"/>
              <a:ext cx="4487" cy="1273"/>
              <a:chOff x="9550" y="21160"/>
              <a:chExt cx="5275" cy="1273"/>
            </a:xfrm>
          </p:grpSpPr>
          <p:sp>
            <p:nvSpPr>
              <p:cNvPr id="2087" name="Oval 527">
                <a:extLst>
                  <a:ext uri="{FF2B5EF4-FFF2-40B4-BE49-F238E27FC236}">
                    <a16:creationId xmlns:a16="http://schemas.microsoft.com/office/drawing/2014/main" id="{6CD8AB71-D202-5B43-AFC9-7353140B6B77}"/>
                  </a:ext>
                </a:extLst>
              </p:cNvPr>
              <p:cNvSpPr>
                <a:spLocks noChangeArrowheads="1"/>
              </p:cNvSpPr>
              <p:nvPr/>
            </p:nvSpPr>
            <p:spPr bwMode="auto">
              <a:xfrm>
                <a:off x="9550" y="21191"/>
                <a:ext cx="5275" cy="1061"/>
              </a:xfrm>
              <a:prstGeom prst="ellipse">
                <a:avLst/>
              </a:prstGeom>
              <a:noFill/>
              <a:ln w="762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a:p>
            </p:txBody>
          </p:sp>
          <p:sp>
            <p:nvSpPr>
              <p:cNvPr id="2088" name="AutoShape 528">
                <a:extLst>
                  <a:ext uri="{FF2B5EF4-FFF2-40B4-BE49-F238E27FC236}">
                    <a16:creationId xmlns:a16="http://schemas.microsoft.com/office/drawing/2014/main" id="{CA7CCE24-8A28-5F49-A2CB-60B508CCE34E}"/>
                  </a:ext>
                </a:extLst>
              </p:cNvPr>
              <p:cNvSpPr>
                <a:spLocks noChangeArrowheads="1"/>
              </p:cNvSpPr>
              <p:nvPr/>
            </p:nvSpPr>
            <p:spPr bwMode="auto">
              <a:xfrm>
                <a:off x="9914" y="21160"/>
                <a:ext cx="3848" cy="1273"/>
              </a:xfrm>
              <a:prstGeom prst="parallelogram">
                <a:avLst>
                  <a:gd name="adj" fmla="val 106357"/>
                </a:avLst>
              </a:prstGeom>
              <a:solidFill>
                <a:srgbClr val="FFFFFF"/>
              </a:solidFill>
              <a:ln w="76200">
                <a:solidFill>
                  <a:schemeClr val="bg1"/>
                </a:solidFill>
                <a:miter lim="800000"/>
                <a:headEnd/>
                <a:tailEnd/>
              </a:ln>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endParaRPr lang="en-US" altLang="en-US"/>
              </a:p>
            </p:txBody>
          </p:sp>
        </p:grpSp>
        <p:sp>
          <p:nvSpPr>
            <p:cNvPr id="2086" name="Text Box 529">
              <a:extLst>
                <a:ext uri="{FF2B5EF4-FFF2-40B4-BE49-F238E27FC236}">
                  <a16:creationId xmlns:a16="http://schemas.microsoft.com/office/drawing/2014/main" id="{6AEA1A53-28C2-CF4F-B30E-05495CC4F5CD}"/>
                </a:ext>
              </a:extLst>
            </p:cNvPr>
            <p:cNvSpPr txBox="1">
              <a:spLocks noChangeArrowheads="1"/>
            </p:cNvSpPr>
            <p:nvPr/>
          </p:nvSpPr>
          <p:spPr bwMode="auto">
            <a:xfrm>
              <a:off x="10549" y="21404"/>
              <a:ext cx="3913" cy="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spcBef>
                  <a:spcPct val="50000"/>
                </a:spcBef>
              </a:pPr>
              <a:r>
                <a:rPr lang="en-US" altLang="en-US" sz="4500" dirty="0">
                  <a:solidFill>
                    <a:schemeClr val="folHlink"/>
                  </a:solidFill>
                  <a:latin typeface="Arial Black" panose="020B0604020202020204" pitchFamily="34" charset="0"/>
                </a:rPr>
                <a:t>Communication Skills</a:t>
              </a:r>
            </a:p>
          </p:txBody>
        </p:sp>
      </p:grpSp>
      <p:grpSp>
        <p:nvGrpSpPr>
          <p:cNvPr id="2075" name="Group 525">
            <a:extLst>
              <a:ext uri="{FF2B5EF4-FFF2-40B4-BE49-F238E27FC236}">
                <a16:creationId xmlns:a16="http://schemas.microsoft.com/office/drawing/2014/main" id="{00487EED-1730-EF45-88F8-153A289E61C3}"/>
              </a:ext>
            </a:extLst>
          </p:cNvPr>
          <p:cNvGrpSpPr>
            <a:grpSpLocks/>
          </p:cNvGrpSpPr>
          <p:nvPr/>
        </p:nvGrpSpPr>
        <p:grpSpPr bwMode="auto">
          <a:xfrm>
            <a:off x="21364575" y="11182350"/>
            <a:ext cx="7123113" cy="2020888"/>
            <a:chOff x="10338" y="21100"/>
            <a:chExt cx="4487" cy="1273"/>
          </a:xfrm>
        </p:grpSpPr>
        <p:grpSp>
          <p:nvGrpSpPr>
            <p:cNvPr id="2081" name="Group 526">
              <a:extLst>
                <a:ext uri="{FF2B5EF4-FFF2-40B4-BE49-F238E27FC236}">
                  <a16:creationId xmlns:a16="http://schemas.microsoft.com/office/drawing/2014/main" id="{53DDED39-4EAF-F147-BFAD-78853BBCE1F6}"/>
                </a:ext>
              </a:extLst>
            </p:cNvPr>
            <p:cNvGrpSpPr>
              <a:grpSpLocks/>
            </p:cNvGrpSpPr>
            <p:nvPr/>
          </p:nvGrpSpPr>
          <p:grpSpPr bwMode="auto">
            <a:xfrm>
              <a:off x="10338" y="21100"/>
              <a:ext cx="4487" cy="1273"/>
              <a:chOff x="9550" y="21160"/>
              <a:chExt cx="5275" cy="1273"/>
            </a:xfrm>
          </p:grpSpPr>
          <p:sp>
            <p:nvSpPr>
              <p:cNvPr id="2083" name="Oval 527">
                <a:extLst>
                  <a:ext uri="{FF2B5EF4-FFF2-40B4-BE49-F238E27FC236}">
                    <a16:creationId xmlns:a16="http://schemas.microsoft.com/office/drawing/2014/main" id="{2B6ADD07-4FA8-3C40-B454-B0F783D04F3A}"/>
                  </a:ext>
                </a:extLst>
              </p:cNvPr>
              <p:cNvSpPr>
                <a:spLocks noChangeArrowheads="1"/>
              </p:cNvSpPr>
              <p:nvPr/>
            </p:nvSpPr>
            <p:spPr bwMode="auto">
              <a:xfrm>
                <a:off x="9550" y="21191"/>
                <a:ext cx="5275" cy="1061"/>
              </a:xfrm>
              <a:prstGeom prst="ellipse">
                <a:avLst/>
              </a:prstGeom>
              <a:noFill/>
              <a:ln w="762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a:p>
            </p:txBody>
          </p:sp>
          <p:sp>
            <p:nvSpPr>
              <p:cNvPr id="2084" name="AutoShape 528">
                <a:extLst>
                  <a:ext uri="{FF2B5EF4-FFF2-40B4-BE49-F238E27FC236}">
                    <a16:creationId xmlns:a16="http://schemas.microsoft.com/office/drawing/2014/main" id="{2FB48A45-5B1F-7D49-9FD3-BA1B511616B6}"/>
                  </a:ext>
                </a:extLst>
              </p:cNvPr>
              <p:cNvSpPr>
                <a:spLocks noChangeArrowheads="1"/>
              </p:cNvSpPr>
              <p:nvPr/>
            </p:nvSpPr>
            <p:spPr bwMode="auto">
              <a:xfrm>
                <a:off x="9914" y="21160"/>
                <a:ext cx="3848" cy="1273"/>
              </a:xfrm>
              <a:prstGeom prst="parallelogram">
                <a:avLst>
                  <a:gd name="adj" fmla="val 106357"/>
                </a:avLst>
              </a:prstGeom>
              <a:solidFill>
                <a:srgbClr val="FFFFFF"/>
              </a:solidFill>
              <a:ln w="76200">
                <a:solidFill>
                  <a:schemeClr val="bg1"/>
                </a:solidFill>
                <a:miter lim="800000"/>
                <a:headEnd/>
                <a:tailEnd/>
              </a:ln>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endParaRPr lang="en-US" altLang="en-US"/>
              </a:p>
            </p:txBody>
          </p:sp>
        </p:grpSp>
        <p:sp>
          <p:nvSpPr>
            <p:cNvPr id="2082" name="Text Box 529">
              <a:extLst>
                <a:ext uri="{FF2B5EF4-FFF2-40B4-BE49-F238E27FC236}">
                  <a16:creationId xmlns:a16="http://schemas.microsoft.com/office/drawing/2014/main" id="{70E4D01D-2511-1840-BB3A-75101F94A84A}"/>
                </a:ext>
              </a:extLst>
            </p:cNvPr>
            <p:cNvSpPr txBox="1">
              <a:spLocks noChangeArrowheads="1"/>
            </p:cNvSpPr>
            <p:nvPr/>
          </p:nvSpPr>
          <p:spPr bwMode="auto">
            <a:xfrm>
              <a:off x="10549" y="21404"/>
              <a:ext cx="3913" cy="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spcBef>
                  <a:spcPct val="50000"/>
                </a:spcBef>
              </a:pPr>
              <a:r>
                <a:rPr lang="en-US" altLang="en-US" sz="4500" dirty="0">
                  <a:solidFill>
                    <a:schemeClr val="folHlink"/>
                  </a:solidFill>
                  <a:latin typeface="Arial Black" panose="020B0604020202020204" pitchFamily="34" charset="0"/>
                </a:rPr>
                <a:t>Decision Making Skills</a:t>
              </a:r>
            </a:p>
          </p:txBody>
        </p:sp>
      </p:grpSp>
      <p:grpSp>
        <p:nvGrpSpPr>
          <p:cNvPr id="2076" name="Group 525">
            <a:extLst>
              <a:ext uri="{FF2B5EF4-FFF2-40B4-BE49-F238E27FC236}">
                <a16:creationId xmlns:a16="http://schemas.microsoft.com/office/drawing/2014/main" id="{F8C77C34-4C1E-A645-B6BF-EAD05D29CCC6}"/>
              </a:ext>
            </a:extLst>
          </p:cNvPr>
          <p:cNvGrpSpPr>
            <a:grpSpLocks/>
          </p:cNvGrpSpPr>
          <p:nvPr/>
        </p:nvGrpSpPr>
        <p:grpSpPr bwMode="auto">
          <a:xfrm>
            <a:off x="29540200" y="11182350"/>
            <a:ext cx="7123113" cy="2020888"/>
            <a:chOff x="10338" y="21100"/>
            <a:chExt cx="4487" cy="1273"/>
          </a:xfrm>
        </p:grpSpPr>
        <p:grpSp>
          <p:nvGrpSpPr>
            <p:cNvPr id="2077" name="Group 526">
              <a:extLst>
                <a:ext uri="{FF2B5EF4-FFF2-40B4-BE49-F238E27FC236}">
                  <a16:creationId xmlns:a16="http://schemas.microsoft.com/office/drawing/2014/main" id="{A539013E-A932-A24B-9A5D-A2E99F75A4F0}"/>
                </a:ext>
              </a:extLst>
            </p:cNvPr>
            <p:cNvGrpSpPr>
              <a:grpSpLocks/>
            </p:cNvGrpSpPr>
            <p:nvPr/>
          </p:nvGrpSpPr>
          <p:grpSpPr bwMode="auto">
            <a:xfrm>
              <a:off x="10338" y="21100"/>
              <a:ext cx="4487" cy="1273"/>
              <a:chOff x="9550" y="21160"/>
              <a:chExt cx="5275" cy="1273"/>
            </a:xfrm>
          </p:grpSpPr>
          <p:sp>
            <p:nvSpPr>
              <p:cNvPr id="2079" name="Oval 527">
                <a:extLst>
                  <a:ext uri="{FF2B5EF4-FFF2-40B4-BE49-F238E27FC236}">
                    <a16:creationId xmlns:a16="http://schemas.microsoft.com/office/drawing/2014/main" id="{919F0654-5382-1C44-B870-4CAB8A2CD96E}"/>
                  </a:ext>
                </a:extLst>
              </p:cNvPr>
              <p:cNvSpPr>
                <a:spLocks noChangeArrowheads="1"/>
              </p:cNvSpPr>
              <p:nvPr/>
            </p:nvSpPr>
            <p:spPr bwMode="auto">
              <a:xfrm>
                <a:off x="9550" y="21191"/>
                <a:ext cx="5275" cy="1061"/>
              </a:xfrm>
              <a:prstGeom prst="ellipse">
                <a:avLst/>
              </a:prstGeom>
              <a:noFill/>
              <a:ln w="762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a:p>
            </p:txBody>
          </p:sp>
          <p:sp>
            <p:nvSpPr>
              <p:cNvPr id="2080" name="AutoShape 528">
                <a:extLst>
                  <a:ext uri="{FF2B5EF4-FFF2-40B4-BE49-F238E27FC236}">
                    <a16:creationId xmlns:a16="http://schemas.microsoft.com/office/drawing/2014/main" id="{57CDA1BF-AE46-A54A-91BC-40AD1F3BFDC1}"/>
                  </a:ext>
                </a:extLst>
              </p:cNvPr>
              <p:cNvSpPr>
                <a:spLocks noChangeArrowheads="1"/>
              </p:cNvSpPr>
              <p:nvPr/>
            </p:nvSpPr>
            <p:spPr bwMode="auto">
              <a:xfrm>
                <a:off x="9914" y="21160"/>
                <a:ext cx="3848" cy="1273"/>
              </a:xfrm>
              <a:prstGeom prst="parallelogram">
                <a:avLst>
                  <a:gd name="adj" fmla="val 106357"/>
                </a:avLst>
              </a:prstGeom>
              <a:solidFill>
                <a:srgbClr val="FFFFFF"/>
              </a:solidFill>
              <a:ln w="76200">
                <a:solidFill>
                  <a:schemeClr val="bg1"/>
                </a:solidFill>
                <a:miter lim="800000"/>
                <a:headEnd/>
                <a:tailEnd/>
              </a:ln>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endParaRPr lang="en-US" altLang="en-US"/>
              </a:p>
            </p:txBody>
          </p:sp>
        </p:grpSp>
        <p:sp>
          <p:nvSpPr>
            <p:cNvPr id="2078" name="Text Box 529">
              <a:extLst>
                <a:ext uri="{FF2B5EF4-FFF2-40B4-BE49-F238E27FC236}">
                  <a16:creationId xmlns:a16="http://schemas.microsoft.com/office/drawing/2014/main" id="{A37F04B7-FD5F-404B-878D-A196D2A9EF23}"/>
                </a:ext>
              </a:extLst>
            </p:cNvPr>
            <p:cNvSpPr txBox="1">
              <a:spLocks noChangeArrowheads="1"/>
            </p:cNvSpPr>
            <p:nvPr/>
          </p:nvSpPr>
          <p:spPr bwMode="auto">
            <a:xfrm>
              <a:off x="10549" y="21404"/>
              <a:ext cx="3913" cy="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spcBef>
                  <a:spcPct val="50000"/>
                </a:spcBef>
              </a:pPr>
              <a:r>
                <a:rPr lang="en-US" altLang="en-US" sz="4500" dirty="0">
                  <a:solidFill>
                    <a:schemeClr val="folHlink"/>
                  </a:solidFill>
                  <a:latin typeface="Arial Black" panose="020B0604020202020204" pitchFamily="34" charset="0"/>
                </a:rPr>
                <a:t>Interpersonal Skills</a:t>
              </a:r>
            </a:p>
          </p:txBody>
        </p:sp>
      </p:grpSp>
      <p:sp>
        <p:nvSpPr>
          <p:cNvPr id="66" name="Text Box 415">
            <a:extLst>
              <a:ext uri="{FF2B5EF4-FFF2-40B4-BE49-F238E27FC236}">
                <a16:creationId xmlns:a16="http://schemas.microsoft.com/office/drawing/2014/main" id="{C8683965-EE07-F648-B714-37585F3FC922}"/>
              </a:ext>
            </a:extLst>
          </p:cNvPr>
          <p:cNvSpPr txBox="1">
            <a:spLocks noChangeArrowheads="1"/>
          </p:cNvSpPr>
          <p:nvPr/>
        </p:nvSpPr>
        <p:spPr bwMode="auto">
          <a:xfrm>
            <a:off x="11657741" y="3745329"/>
            <a:ext cx="10004555" cy="1954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spcBef>
                <a:spcPct val="50000"/>
              </a:spcBef>
            </a:pPr>
            <a:r>
              <a:rPr lang="en-US" altLang="en-US" sz="4400" b="1" dirty="0">
                <a:solidFill>
                  <a:srgbClr val="000000"/>
                </a:solidFill>
                <a:latin typeface="Arial" panose="020B0604020202020204" pitchFamily="34" charset="0"/>
              </a:rPr>
              <a:t>Veronica Paz</a:t>
            </a:r>
            <a:br>
              <a:rPr lang="en-US" altLang="en-US" sz="4400" b="1" dirty="0">
                <a:solidFill>
                  <a:srgbClr val="000000"/>
                </a:solidFill>
                <a:latin typeface="Arial" panose="020B0604020202020204" pitchFamily="34" charset="0"/>
              </a:rPr>
            </a:br>
            <a:r>
              <a:rPr lang="en-US" altLang="en-US" sz="4400" b="1" i="1" dirty="0">
                <a:solidFill>
                  <a:srgbClr val="000000"/>
                </a:solidFill>
                <a:latin typeface="Arial" panose="020B0604020202020204" pitchFamily="34" charset="0"/>
              </a:rPr>
              <a:t>Professor of </a:t>
            </a:r>
            <a:r>
              <a:rPr lang="en-US" altLang="en-US" sz="3600" b="1" i="1" dirty="0">
                <a:solidFill>
                  <a:srgbClr val="000000"/>
                </a:solidFill>
                <a:latin typeface="Arial" panose="020B0604020202020204" pitchFamily="34" charset="0"/>
              </a:rPr>
              <a:t>Accounting</a:t>
            </a:r>
            <a:endParaRPr lang="en-US" altLang="en-US" sz="3200" b="1" i="1" dirty="0">
              <a:solidFill>
                <a:srgbClr val="000000"/>
              </a:solidFill>
              <a:latin typeface="Arial" panose="020B0604020202020204" pitchFamily="34" charset="0"/>
            </a:endParaRPr>
          </a:p>
          <a:p>
            <a:pPr algn="ctr">
              <a:spcBef>
                <a:spcPct val="10000"/>
              </a:spcBef>
            </a:pPr>
            <a:r>
              <a:rPr lang="en-US" altLang="en-US" sz="3000" dirty="0">
                <a:solidFill>
                  <a:srgbClr val="000000"/>
                </a:solidFill>
                <a:latin typeface="Arial" panose="020B0604020202020204" pitchFamily="34" charset="0"/>
              </a:rPr>
              <a:t>Indiana University of Pennsylvania</a:t>
            </a:r>
            <a:endParaRPr lang="en-US" altLang="en-US" sz="2800" dirty="0">
              <a:solidFill>
                <a:srgbClr val="000000"/>
              </a:solidFill>
              <a:latin typeface="Arial" panose="020B0604020202020204" pitchFamily="34" charset="0"/>
            </a:endParaRPr>
          </a:p>
        </p:txBody>
      </p:sp>
      <p:pic>
        <p:nvPicPr>
          <p:cNvPr id="67" name="Picture 66">
            <a:extLst>
              <a:ext uri="{FF2B5EF4-FFF2-40B4-BE49-F238E27FC236}">
                <a16:creationId xmlns:a16="http://schemas.microsoft.com/office/drawing/2014/main" id="{BB7A8131-02F3-F946-8649-554D554A49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92101" y="2760123"/>
            <a:ext cx="3340639" cy="3340639"/>
          </a:xfrm>
          <a:prstGeom prst="rect">
            <a:avLst/>
          </a:prstGeom>
        </p:spPr>
      </p:pic>
      <p:pic>
        <p:nvPicPr>
          <p:cNvPr id="69" name="Picture 68">
            <a:extLst>
              <a:ext uri="{FF2B5EF4-FFF2-40B4-BE49-F238E27FC236}">
                <a16:creationId xmlns:a16="http://schemas.microsoft.com/office/drawing/2014/main" id="{1AE947E2-6F1B-4C45-B951-0CB66D2C99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7400" y="2265052"/>
            <a:ext cx="3824029" cy="4890121"/>
          </a:xfrm>
          <a:prstGeom prst="rect">
            <a:avLst/>
          </a:prstGeom>
        </p:spPr>
      </p:pic>
      <p:sp>
        <p:nvSpPr>
          <p:cNvPr id="74" name="TextBox 73">
            <a:extLst>
              <a:ext uri="{FF2B5EF4-FFF2-40B4-BE49-F238E27FC236}">
                <a16:creationId xmlns:a16="http://schemas.microsoft.com/office/drawing/2014/main" id="{2F39A47B-C960-8741-A243-E409BC565765}"/>
              </a:ext>
            </a:extLst>
          </p:cNvPr>
          <p:cNvSpPr txBox="1"/>
          <p:nvPr/>
        </p:nvSpPr>
        <p:spPr>
          <a:xfrm>
            <a:off x="7198590" y="6332223"/>
            <a:ext cx="2743059" cy="492443"/>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ORCID QR Code</a:t>
            </a:r>
          </a:p>
        </p:txBody>
      </p:sp>
      <p:sp>
        <p:nvSpPr>
          <p:cNvPr id="75" name="TextBox 74">
            <a:extLst>
              <a:ext uri="{FF2B5EF4-FFF2-40B4-BE49-F238E27FC236}">
                <a16:creationId xmlns:a16="http://schemas.microsoft.com/office/drawing/2014/main" id="{4FB9CBCF-80E9-DA42-B373-6D335A84F858}"/>
              </a:ext>
            </a:extLst>
          </p:cNvPr>
          <p:cNvSpPr txBox="1"/>
          <p:nvPr/>
        </p:nvSpPr>
        <p:spPr>
          <a:xfrm>
            <a:off x="44195066" y="6309288"/>
            <a:ext cx="2743059" cy="492443"/>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ORCID QR Code</a:t>
            </a:r>
          </a:p>
        </p:txBody>
      </p:sp>
      <p:pic>
        <p:nvPicPr>
          <p:cNvPr id="76" name="Picture 75">
            <a:extLst>
              <a:ext uri="{FF2B5EF4-FFF2-40B4-BE49-F238E27FC236}">
                <a16:creationId xmlns:a16="http://schemas.microsoft.com/office/drawing/2014/main" id="{FC7E4284-4531-204A-BD17-6DC87990FE2C}"/>
              </a:ext>
            </a:extLst>
          </p:cNvPr>
          <p:cNvPicPr>
            <a:picLocks noChangeAspect="1"/>
          </p:cNvPicPr>
          <p:nvPr/>
        </p:nvPicPr>
        <p:blipFill>
          <a:blip r:embed="rId4"/>
          <a:stretch>
            <a:fillRect/>
          </a:stretch>
        </p:blipFill>
        <p:spPr>
          <a:xfrm>
            <a:off x="43829835" y="2722166"/>
            <a:ext cx="3340639" cy="3333971"/>
          </a:xfrm>
          <a:prstGeom prst="rect">
            <a:avLst/>
          </a:prstGeom>
        </p:spPr>
      </p:pic>
      <p:grpSp>
        <p:nvGrpSpPr>
          <p:cNvPr id="77" name="Group 525">
            <a:extLst>
              <a:ext uri="{FF2B5EF4-FFF2-40B4-BE49-F238E27FC236}">
                <a16:creationId xmlns:a16="http://schemas.microsoft.com/office/drawing/2014/main" id="{EC731C51-2C4E-DC4D-A839-C95E49087F15}"/>
              </a:ext>
            </a:extLst>
          </p:cNvPr>
          <p:cNvGrpSpPr>
            <a:grpSpLocks/>
          </p:cNvGrpSpPr>
          <p:nvPr/>
        </p:nvGrpSpPr>
        <p:grpSpPr bwMode="auto">
          <a:xfrm>
            <a:off x="38377042" y="11210925"/>
            <a:ext cx="7123113" cy="2020888"/>
            <a:chOff x="10338" y="21100"/>
            <a:chExt cx="4487" cy="1273"/>
          </a:xfrm>
        </p:grpSpPr>
        <p:grpSp>
          <p:nvGrpSpPr>
            <p:cNvPr id="78" name="Group 526">
              <a:extLst>
                <a:ext uri="{FF2B5EF4-FFF2-40B4-BE49-F238E27FC236}">
                  <a16:creationId xmlns:a16="http://schemas.microsoft.com/office/drawing/2014/main" id="{93EA626A-1FEE-E048-9558-8A8935790241}"/>
                </a:ext>
              </a:extLst>
            </p:cNvPr>
            <p:cNvGrpSpPr>
              <a:grpSpLocks/>
            </p:cNvGrpSpPr>
            <p:nvPr/>
          </p:nvGrpSpPr>
          <p:grpSpPr bwMode="auto">
            <a:xfrm>
              <a:off x="10338" y="21100"/>
              <a:ext cx="4487" cy="1273"/>
              <a:chOff x="9550" y="21160"/>
              <a:chExt cx="5275" cy="1273"/>
            </a:xfrm>
          </p:grpSpPr>
          <p:sp>
            <p:nvSpPr>
              <p:cNvPr id="80" name="Oval 527">
                <a:extLst>
                  <a:ext uri="{FF2B5EF4-FFF2-40B4-BE49-F238E27FC236}">
                    <a16:creationId xmlns:a16="http://schemas.microsoft.com/office/drawing/2014/main" id="{A76204AA-3299-B244-863F-542C6EFDD822}"/>
                  </a:ext>
                </a:extLst>
              </p:cNvPr>
              <p:cNvSpPr>
                <a:spLocks noChangeArrowheads="1"/>
              </p:cNvSpPr>
              <p:nvPr/>
            </p:nvSpPr>
            <p:spPr bwMode="auto">
              <a:xfrm>
                <a:off x="9550" y="21191"/>
                <a:ext cx="5275" cy="1061"/>
              </a:xfrm>
              <a:prstGeom prst="ellipse">
                <a:avLst/>
              </a:prstGeom>
              <a:noFill/>
              <a:ln w="762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a:p>
            </p:txBody>
          </p:sp>
          <p:sp>
            <p:nvSpPr>
              <p:cNvPr id="81" name="AutoShape 528">
                <a:extLst>
                  <a:ext uri="{FF2B5EF4-FFF2-40B4-BE49-F238E27FC236}">
                    <a16:creationId xmlns:a16="http://schemas.microsoft.com/office/drawing/2014/main" id="{2F8A3291-6D78-1C47-B4EA-93AFB49DFD18}"/>
                  </a:ext>
                </a:extLst>
              </p:cNvPr>
              <p:cNvSpPr>
                <a:spLocks noChangeArrowheads="1"/>
              </p:cNvSpPr>
              <p:nvPr/>
            </p:nvSpPr>
            <p:spPr bwMode="auto">
              <a:xfrm>
                <a:off x="9914" y="21160"/>
                <a:ext cx="3848" cy="1273"/>
              </a:xfrm>
              <a:prstGeom prst="parallelogram">
                <a:avLst>
                  <a:gd name="adj" fmla="val 106357"/>
                </a:avLst>
              </a:prstGeom>
              <a:solidFill>
                <a:srgbClr val="FFFFFF"/>
              </a:solidFill>
              <a:ln w="76200">
                <a:solidFill>
                  <a:schemeClr val="bg1"/>
                </a:solidFill>
                <a:miter lim="800000"/>
                <a:headEnd/>
                <a:tailEnd/>
              </a:ln>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endParaRPr lang="en-US" altLang="en-US"/>
              </a:p>
            </p:txBody>
          </p:sp>
        </p:grpSp>
        <p:sp>
          <p:nvSpPr>
            <p:cNvPr id="79" name="Text Box 529">
              <a:extLst>
                <a:ext uri="{FF2B5EF4-FFF2-40B4-BE49-F238E27FC236}">
                  <a16:creationId xmlns:a16="http://schemas.microsoft.com/office/drawing/2014/main" id="{BAC030E1-D1BA-CF42-A8AE-EF4295567998}"/>
                </a:ext>
              </a:extLst>
            </p:cNvPr>
            <p:cNvSpPr txBox="1">
              <a:spLocks noChangeArrowheads="1"/>
            </p:cNvSpPr>
            <p:nvPr/>
          </p:nvSpPr>
          <p:spPr bwMode="auto">
            <a:xfrm>
              <a:off x="10549" y="21404"/>
              <a:ext cx="3913" cy="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spcBef>
                  <a:spcPct val="50000"/>
                </a:spcBef>
              </a:pPr>
              <a:r>
                <a:rPr lang="en-US" altLang="en-US" sz="4500" dirty="0">
                  <a:solidFill>
                    <a:schemeClr val="folHlink"/>
                  </a:solidFill>
                  <a:latin typeface="Arial Black" panose="020B0604020202020204" pitchFamily="34" charset="0"/>
                </a:rPr>
                <a:t>Lifelong Learning Skills</a:t>
              </a:r>
            </a:p>
          </p:txBody>
        </p:sp>
      </p:grpSp>
      <p:sp>
        <p:nvSpPr>
          <p:cNvPr id="82" name="Text Box 438">
            <a:extLst>
              <a:ext uri="{FF2B5EF4-FFF2-40B4-BE49-F238E27FC236}">
                <a16:creationId xmlns:a16="http://schemas.microsoft.com/office/drawing/2014/main" id="{6AE69D14-391C-2145-83A9-470457BD1C24}"/>
              </a:ext>
            </a:extLst>
          </p:cNvPr>
          <p:cNvSpPr txBox="1">
            <a:spLocks noChangeArrowheads="1"/>
          </p:cNvSpPr>
          <p:nvPr/>
        </p:nvSpPr>
        <p:spPr bwMode="auto">
          <a:xfrm>
            <a:off x="38244826" y="13604875"/>
            <a:ext cx="8458200" cy="3327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a:defRPr sz="2400">
                <a:solidFill>
                  <a:schemeClr val="tx1"/>
                </a:solidFill>
                <a:latin typeface="Times New Roman" panose="02020603050405020304" pitchFamily="18" charset="0"/>
                <a:ea typeface="ＭＳ Ｐゴシック" panose="020B0600070205080204" pitchFamily="34" charset="-128"/>
              </a:defRPr>
            </a:lvl1pPr>
            <a:lvl2pPr marL="749300" indent="-279400">
              <a:defRPr sz="2400">
                <a:solidFill>
                  <a:schemeClr val="tx1"/>
                </a:solidFill>
                <a:latin typeface="Times New Roman" panose="02020603050405020304" pitchFamily="18" charset="0"/>
                <a:ea typeface="ＭＳ Ｐゴシック" panose="020B0600070205080204" pitchFamily="34" charset="-128"/>
              </a:defRPr>
            </a:lvl2pPr>
            <a:lvl3pPr>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10000"/>
              </a:spcBef>
              <a:buClr>
                <a:schemeClr val="folHlink"/>
              </a:buClr>
              <a:buFont typeface="Wingdings" pitchFamily="2" charset="2"/>
              <a:buChar char="v"/>
            </a:pPr>
            <a:r>
              <a:rPr lang="en-US" altLang="en-US" sz="3200" dirty="0">
                <a:solidFill>
                  <a:srgbClr val="000000"/>
                </a:solidFill>
              </a:rPr>
              <a:t>Take Responsibility for Learning</a:t>
            </a:r>
            <a:endParaRPr lang="en-US" altLang="en-US" sz="2800" dirty="0">
              <a:solidFill>
                <a:srgbClr val="000000"/>
              </a:solidFill>
            </a:endParaRPr>
          </a:p>
          <a:p>
            <a:pPr>
              <a:spcBef>
                <a:spcPct val="10000"/>
              </a:spcBef>
              <a:buClr>
                <a:schemeClr val="folHlink"/>
              </a:buClr>
              <a:buFont typeface="Wingdings" pitchFamily="2" charset="2"/>
              <a:buChar char="v"/>
            </a:pPr>
            <a:endParaRPr lang="en-GB" altLang="en-US" sz="1400" dirty="0">
              <a:solidFill>
                <a:srgbClr val="000000"/>
              </a:solidFill>
            </a:endParaRPr>
          </a:p>
          <a:p>
            <a:pPr>
              <a:spcBef>
                <a:spcPct val="10000"/>
              </a:spcBef>
              <a:buClr>
                <a:schemeClr val="folHlink"/>
              </a:buClr>
              <a:buFont typeface="Wingdings" pitchFamily="2" charset="2"/>
              <a:buChar char="v"/>
            </a:pPr>
            <a:r>
              <a:rPr lang="en-US" altLang="en-US" sz="3200" dirty="0">
                <a:solidFill>
                  <a:srgbClr val="000000"/>
                </a:solidFill>
              </a:rPr>
              <a:t>Reflect and Evaluate</a:t>
            </a:r>
            <a:endParaRPr lang="en-US" altLang="en-US" sz="2800" dirty="0">
              <a:solidFill>
                <a:srgbClr val="000000"/>
              </a:solidFill>
            </a:endParaRPr>
          </a:p>
          <a:p>
            <a:pPr>
              <a:spcBef>
                <a:spcPct val="10000"/>
              </a:spcBef>
              <a:buClr>
                <a:schemeClr val="folHlink"/>
              </a:buClr>
              <a:buFont typeface="Wingdings" pitchFamily="2" charset="2"/>
              <a:buChar char="v"/>
            </a:pPr>
            <a:endParaRPr lang="en-GB" altLang="en-US" sz="1400" dirty="0">
              <a:solidFill>
                <a:srgbClr val="000000"/>
              </a:solidFill>
            </a:endParaRPr>
          </a:p>
          <a:p>
            <a:pPr>
              <a:spcBef>
                <a:spcPct val="10000"/>
              </a:spcBef>
              <a:buClr>
                <a:schemeClr val="folHlink"/>
              </a:buClr>
              <a:buFont typeface="Wingdings" pitchFamily="2" charset="2"/>
              <a:buChar char="v"/>
            </a:pPr>
            <a:r>
              <a:rPr lang="en-US" altLang="en-US" sz="3200" dirty="0">
                <a:solidFill>
                  <a:srgbClr val="000000"/>
                </a:solidFill>
              </a:rPr>
              <a:t>Learn through Research</a:t>
            </a:r>
          </a:p>
          <a:p>
            <a:pPr marL="0" indent="0">
              <a:spcBef>
                <a:spcPct val="10000"/>
              </a:spcBef>
              <a:buClr>
                <a:schemeClr val="folHlink"/>
              </a:buClr>
            </a:pPr>
            <a:endParaRPr lang="en-US" altLang="en-US" sz="1400" dirty="0">
              <a:solidFill>
                <a:srgbClr val="000000"/>
              </a:solidFill>
            </a:endParaRPr>
          </a:p>
          <a:p>
            <a:pPr>
              <a:spcBef>
                <a:spcPct val="10000"/>
              </a:spcBef>
              <a:buClr>
                <a:schemeClr val="folHlink"/>
              </a:buClr>
              <a:buFont typeface="Wingdings" pitchFamily="2" charset="2"/>
              <a:buChar char="v"/>
            </a:pPr>
            <a:r>
              <a:rPr lang="en-US" altLang="en-US" sz="3200" dirty="0">
                <a:solidFill>
                  <a:srgbClr val="000000"/>
                </a:solidFill>
              </a:rPr>
              <a:t>Use information and Communicate Technology</a:t>
            </a:r>
          </a:p>
          <a:p>
            <a:pPr lvl="2">
              <a:spcBef>
                <a:spcPct val="10000"/>
              </a:spcBef>
              <a:buClr>
                <a:schemeClr val="folHlink"/>
              </a:buClr>
            </a:pPr>
            <a:endParaRPr lang="en-US" altLang="en-US" dirty="0">
              <a:solidFill>
                <a:srgbClr val="000000"/>
              </a:solidFill>
            </a:endParaRPr>
          </a:p>
        </p:txBody>
      </p:sp>
      <p:grpSp>
        <p:nvGrpSpPr>
          <p:cNvPr id="107" name="Group 525">
            <a:extLst>
              <a:ext uri="{FF2B5EF4-FFF2-40B4-BE49-F238E27FC236}">
                <a16:creationId xmlns:a16="http://schemas.microsoft.com/office/drawing/2014/main" id="{0DAF963D-4B60-D741-B97E-CFE6CE5E4DC9}"/>
              </a:ext>
            </a:extLst>
          </p:cNvPr>
          <p:cNvGrpSpPr>
            <a:grpSpLocks/>
          </p:cNvGrpSpPr>
          <p:nvPr/>
        </p:nvGrpSpPr>
        <p:grpSpPr bwMode="auto">
          <a:xfrm>
            <a:off x="13628784" y="21585796"/>
            <a:ext cx="7123112" cy="2019300"/>
            <a:chOff x="10338" y="21100"/>
            <a:chExt cx="4487" cy="1273"/>
          </a:xfrm>
        </p:grpSpPr>
        <p:grpSp>
          <p:nvGrpSpPr>
            <p:cNvPr id="108" name="Group 526">
              <a:extLst>
                <a:ext uri="{FF2B5EF4-FFF2-40B4-BE49-F238E27FC236}">
                  <a16:creationId xmlns:a16="http://schemas.microsoft.com/office/drawing/2014/main" id="{F6A026A6-3624-BC41-963F-18B0A59DE4AC}"/>
                </a:ext>
              </a:extLst>
            </p:cNvPr>
            <p:cNvGrpSpPr>
              <a:grpSpLocks/>
            </p:cNvGrpSpPr>
            <p:nvPr/>
          </p:nvGrpSpPr>
          <p:grpSpPr bwMode="auto">
            <a:xfrm>
              <a:off x="10338" y="21100"/>
              <a:ext cx="4487" cy="1273"/>
              <a:chOff x="9550" y="21160"/>
              <a:chExt cx="5275" cy="1273"/>
            </a:xfrm>
          </p:grpSpPr>
          <p:sp>
            <p:nvSpPr>
              <p:cNvPr id="110" name="Oval 527">
                <a:extLst>
                  <a:ext uri="{FF2B5EF4-FFF2-40B4-BE49-F238E27FC236}">
                    <a16:creationId xmlns:a16="http://schemas.microsoft.com/office/drawing/2014/main" id="{DDE7F888-CCA4-0C46-9460-FA8A27570A27}"/>
                  </a:ext>
                </a:extLst>
              </p:cNvPr>
              <p:cNvSpPr>
                <a:spLocks noChangeArrowheads="1"/>
              </p:cNvSpPr>
              <p:nvPr/>
            </p:nvSpPr>
            <p:spPr bwMode="auto">
              <a:xfrm>
                <a:off x="9550" y="21191"/>
                <a:ext cx="5275" cy="1061"/>
              </a:xfrm>
              <a:prstGeom prst="ellipse">
                <a:avLst/>
              </a:prstGeom>
              <a:noFill/>
              <a:ln w="762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a:p>
            </p:txBody>
          </p:sp>
          <p:sp>
            <p:nvSpPr>
              <p:cNvPr id="111" name="AutoShape 528">
                <a:extLst>
                  <a:ext uri="{FF2B5EF4-FFF2-40B4-BE49-F238E27FC236}">
                    <a16:creationId xmlns:a16="http://schemas.microsoft.com/office/drawing/2014/main" id="{B9128659-4E5C-5E42-A1ED-97C570F43D71}"/>
                  </a:ext>
                </a:extLst>
              </p:cNvPr>
              <p:cNvSpPr>
                <a:spLocks noChangeArrowheads="1"/>
              </p:cNvSpPr>
              <p:nvPr/>
            </p:nvSpPr>
            <p:spPr bwMode="auto">
              <a:xfrm>
                <a:off x="9914" y="21160"/>
                <a:ext cx="3848" cy="1273"/>
              </a:xfrm>
              <a:prstGeom prst="parallelogram">
                <a:avLst>
                  <a:gd name="adj" fmla="val 106357"/>
                </a:avLst>
              </a:prstGeom>
              <a:solidFill>
                <a:srgbClr val="FFFFFF"/>
              </a:solidFill>
              <a:ln w="76200">
                <a:solidFill>
                  <a:schemeClr val="bg1"/>
                </a:solidFill>
                <a:miter lim="800000"/>
                <a:headEnd/>
                <a:tailEnd/>
              </a:ln>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endParaRPr lang="en-US" altLang="en-US"/>
              </a:p>
            </p:txBody>
          </p:sp>
        </p:grpSp>
        <p:sp>
          <p:nvSpPr>
            <p:cNvPr id="109" name="Text Box 529">
              <a:extLst>
                <a:ext uri="{FF2B5EF4-FFF2-40B4-BE49-F238E27FC236}">
                  <a16:creationId xmlns:a16="http://schemas.microsoft.com/office/drawing/2014/main" id="{F0AF3FBC-226E-4F43-B848-9F45A3B45360}"/>
                </a:ext>
              </a:extLst>
            </p:cNvPr>
            <p:cNvSpPr txBox="1">
              <a:spLocks noChangeArrowheads="1"/>
            </p:cNvSpPr>
            <p:nvPr/>
          </p:nvSpPr>
          <p:spPr bwMode="auto">
            <a:xfrm>
              <a:off x="10549" y="21404"/>
              <a:ext cx="3913" cy="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spcBef>
                  <a:spcPct val="50000"/>
                </a:spcBef>
              </a:pPr>
              <a:r>
                <a:rPr lang="en-US" altLang="en-US" sz="4500" dirty="0">
                  <a:solidFill>
                    <a:schemeClr val="folHlink"/>
                  </a:solidFill>
                  <a:latin typeface="Arial Black" panose="020B0604020202020204" pitchFamily="34" charset="0"/>
                </a:rPr>
                <a:t>Communication Skills</a:t>
              </a:r>
            </a:p>
          </p:txBody>
        </p:sp>
      </p:grpSp>
      <p:grpSp>
        <p:nvGrpSpPr>
          <p:cNvPr id="112" name="Group 525">
            <a:extLst>
              <a:ext uri="{FF2B5EF4-FFF2-40B4-BE49-F238E27FC236}">
                <a16:creationId xmlns:a16="http://schemas.microsoft.com/office/drawing/2014/main" id="{FB691CA6-8A9C-4E45-B4D7-99F0D42B2520}"/>
              </a:ext>
            </a:extLst>
          </p:cNvPr>
          <p:cNvGrpSpPr>
            <a:grpSpLocks/>
          </p:cNvGrpSpPr>
          <p:nvPr/>
        </p:nvGrpSpPr>
        <p:grpSpPr bwMode="auto">
          <a:xfrm>
            <a:off x="21662296" y="21710797"/>
            <a:ext cx="7123113" cy="2020888"/>
            <a:chOff x="10338" y="21100"/>
            <a:chExt cx="4487" cy="1273"/>
          </a:xfrm>
        </p:grpSpPr>
        <p:grpSp>
          <p:nvGrpSpPr>
            <p:cNvPr id="113" name="Group 526">
              <a:extLst>
                <a:ext uri="{FF2B5EF4-FFF2-40B4-BE49-F238E27FC236}">
                  <a16:creationId xmlns:a16="http://schemas.microsoft.com/office/drawing/2014/main" id="{1BAC971F-219A-DD4A-BC1E-CF4C96372B43}"/>
                </a:ext>
              </a:extLst>
            </p:cNvPr>
            <p:cNvGrpSpPr>
              <a:grpSpLocks/>
            </p:cNvGrpSpPr>
            <p:nvPr/>
          </p:nvGrpSpPr>
          <p:grpSpPr bwMode="auto">
            <a:xfrm>
              <a:off x="10338" y="21100"/>
              <a:ext cx="4487" cy="1273"/>
              <a:chOff x="9550" y="21160"/>
              <a:chExt cx="5275" cy="1273"/>
            </a:xfrm>
          </p:grpSpPr>
          <p:sp>
            <p:nvSpPr>
              <p:cNvPr id="115" name="Oval 527">
                <a:extLst>
                  <a:ext uri="{FF2B5EF4-FFF2-40B4-BE49-F238E27FC236}">
                    <a16:creationId xmlns:a16="http://schemas.microsoft.com/office/drawing/2014/main" id="{5F2915A2-51AF-9445-9327-E4039A3F1D11}"/>
                  </a:ext>
                </a:extLst>
              </p:cNvPr>
              <p:cNvSpPr>
                <a:spLocks noChangeArrowheads="1"/>
              </p:cNvSpPr>
              <p:nvPr/>
            </p:nvSpPr>
            <p:spPr bwMode="auto">
              <a:xfrm>
                <a:off x="9550" y="21191"/>
                <a:ext cx="5275" cy="1061"/>
              </a:xfrm>
              <a:prstGeom prst="ellipse">
                <a:avLst/>
              </a:prstGeom>
              <a:noFill/>
              <a:ln w="762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a:p>
            </p:txBody>
          </p:sp>
          <p:sp>
            <p:nvSpPr>
              <p:cNvPr id="116" name="AutoShape 528">
                <a:extLst>
                  <a:ext uri="{FF2B5EF4-FFF2-40B4-BE49-F238E27FC236}">
                    <a16:creationId xmlns:a16="http://schemas.microsoft.com/office/drawing/2014/main" id="{8056E3FB-2FC4-1148-AC5E-4F52E0AC2A1A}"/>
                  </a:ext>
                </a:extLst>
              </p:cNvPr>
              <p:cNvSpPr>
                <a:spLocks noChangeArrowheads="1"/>
              </p:cNvSpPr>
              <p:nvPr/>
            </p:nvSpPr>
            <p:spPr bwMode="auto">
              <a:xfrm>
                <a:off x="9914" y="21160"/>
                <a:ext cx="3848" cy="1273"/>
              </a:xfrm>
              <a:prstGeom prst="parallelogram">
                <a:avLst>
                  <a:gd name="adj" fmla="val 106357"/>
                </a:avLst>
              </a:prstGeom>
              <a:solidFill>
                <a:srgbClr val="FFFFFF"/>
              </a:solidFill>
              <a:ln w="76200">
                <a:solidFill>
                  <a:schemeClr val="bg1"/>
                </a:solidFill>
                <a:miter lim="800000"/>
                <a:headEnd/>
                <a:tailEnd/>
              </a:ln>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endParaRPr lang="en-US" altLang="en-US"/>
              </a:p>
            </p:txBody>
          </p:sp>
        </p:grpSp>
        <p:sp>
          <p:nvSpPr>
            <p:cNvPr id="114" name="Text Box 529">
              <a:extLst>
                <a:ext uri="{FF2B5EF4-FFF2-40B4-BE49-F238E27FC236}">
                  <a16:creationId xmlns:a16="http://schemas.microsoft.com/office/drawing/2014/main" id="{928036FD-FEB1-9748-820F-42E2703E74AF}"/>
                </a:ext>
              </a:extLst>
            </p:cNvPr>
            <p:cNvSpPr txBox="1">
              <a:spLocks noChangeArrowheads="1"/>
            </p:cNvSpPr>
            <p:nvPr/>
          </p:nvSpPr>
          <p:spPr bwMode="auto">
            <a:xfrm>
              <a:off x="10549" y="21404"/>
              <a:ext cx="3913" cy="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spcBef>
                  <a:spcPct val="50000"/>
                </a:spcBef>
              </a:pPr>
              <a:r>
                <a:rPr lang="en-US" altLang="en-US" sz="4500" dirty="0">
                  <a:solidFill>
                    <a:schemeClr val="folHlink"/>
                  </a:solidFill>
                  <a:latin typeface="Arial Black" panose="020B0604020202020204" pitchFamily="34" charset="0"/>
                </a:rPr>
                <a:t>Decision Making Skills</a:t>
              </a:r>
            </a:p>
          </p:txBody>
        </p:sp>
      </p:grpSp>
      <p:grpSp>
        <p:nvGrpSpPr>
          <p:cNvPr id="117" name="Group 525">
            <a:extLst>
              <a:ext uri="{FF2B5EF4-FFF2-40B4-BE49-F238E27FC236}">
                <a16:creationId xmlns:a16="http://schemas.microsoft.com/office/drawing/2014/main" id="{25B7AB41-97D2-6E43-BC32-9E7AB413014A}"/>
              </a:ext>
            </a:extLst>
          </p:cNvPr>
          <p:cNvGrpSpPr>
            <a:grpSpLocks/>
          </p:cNvGrpSpPr>
          <p:nvPr/>
        </p:nvGrpSpPr>
        <p:grpSpPr bwMode="auto">
          <a:xfrm>
            <a:off x="30418319" y="21710797"/>
            <a:ext cx="7123113" cy="2020888"/>
            <a:chOff x="10338" y="21100"/>
            <a:chExt cx="4487" cy="1273"/>
          </a:xfrm>
        </p:grpSpPr>
        <p:grpSp>
          <p:nvGrpSpPr>
            <p:cNvPr id="118" name="Group 526">
              <a:extLst>
                <a:ext uri="{FF2B5EF4-FFF2-40B4-BE49-F238E27FC236}">
                  <a16:creationId xmlns:a16="http://schemas.microsoft.com/office/drawing/2014/main" id="{6C80F95D-8144-B942-B6E3-246966D1BAFB}"/>
                </a:ext>
              </a:extLst>
            </p:cNvPr>
            <p:cNvGrpSpPr>
              <a:grpSpLocks/>
            </p:cNvGrpSpPr>
            <p:nvPr/>
          </p:nvGrpSpPr>
          <p:grpSpPr bwMode="auto">
            <a:xfrm>
              <a:off x="10338" y="21100"/>
              <a:ext cx="4487" cy="1273"/>
              <a:chOff x="9550" y="21160"/>
              <a:chExt cx="5275" cy="1273"/>
            </a:xfrm>
          </p:grpSpPr>
          <p:sp>
            <p:nvSpPr>
              <p:cNvPr id="120" name="Oval 527">
                <a:extLst>
                  <a:ext uri="{FF2B5EF4-FFF2-40B4-BE49-F238E27FC236}">
                    <a16:creationId xmlns:a16="http://schemas.microsoft.com/office/drawing/2014/main" id="{F234A2C7-D0EA-E248-A429-7B75FD860E5F}"/>
                  </a:ext>
                </a:extLst>
              </p:cNvPr>
              <p:cNvSpPr>
                <a:spLocks noChangeArrowheads="1"/>
              </p:cNvSpPr>
              <p:nvPr/>
            </p:nvSpPr>
            <p:spPr bwMode="auto">
              <a:xfrm>
                <a:off x="9550" y="21191"/>
                <a:ext cx="5275" cy="1061"/>
              </a:xfrm>
              <a:prstGeom prst="ellipse">
                <a:avLst/>
              </a:prstGeom>
              <a:noFill/>
              <a:ln w="762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a:p>
            </p:txBody>
          </p:sp>
          <p:sp>
            <p:nvSpPr>
              <p:cNvPr id="121" name="AutoShape 528">
                <a:extLst>
                  <a:ext uri="{FF2B5EF4-FFF2-40B4-BE49-F238E27FC236}">
                    <a16:creationId xmlns:a16="http://schemas.microsoft.com/office/drawing/2014/main" id="{0A631C23-F9BF-D34F-A20C-8A7719883B15}"/>
                  </a:ext>
                </a:extLst>
              </p:cNvPr>
              <p:cNvSpPr>
                <a:spLocks noChangeArrowheads="1"/>
              </p:cNvSpPr>
              <p:nvPr/>
            </p:nvSpPr>
            <p:spPr bwMode="auto">
              <a:xfrm>
                <a:off x="9914" y="21160"/>
                <a:ext cx="3848" cy="1273"/>
              </a:xfrm>
              <a:prstGeom prst="parallelogram">
                <a:avLst>
                  <a:gd name="adj" fmla="val 106357"/>
                </a:avLst>
              </a:prstGeom>
              <a:solidFill>
                <a:srgbClr val="FFFFFF"/>
              </a:solidFill>
              <a:ln w="76200">
                <a:solidFill>
                  <a:schemeClr val="bg1"/>
                </a:solidFill>
                <a:miter lim="800000"/>
                <a:headEnd/>
                <a:tailEnd/>
              </a:ln>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endParaRPr lang="en-US" altLang="en-US"/>
              </a:p>
            </p:txBody>
          </p:sp>
        </p:grpSp>
        <p:sp>
          <p:nvSpPr>
            <p:cNvPr id="119" name="Text Box 529">
              <a:extLst>
                <a:ext uri="{FF2B5EF4-FFF2-40B4-BE49-F238E27FC236}">
                  <a16:creationId xmlns:a16="http://schemas.microsoft.com/office/drawing/2014/main" id="{934B5309-1853-8144-89CC-B7226B910EDC}"/>
                </a:ext>
              </a:extLst>
            </p:cNvPr>
            <p:cNvSpPr txBox="1">
              <a:spLocks noChangeArrowheads="1"/>
            </p:cNvSpPr>
            <p:nvPr/>
          </p:nvSpPr>
          <p:spPr bwMode="auto">
            <a:xfrm>
              <a:off x="10549" y="21404"/>
              <a:ext cx="3913" cy="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spcBef>
                  <a:spcPct val="50000"/>
                </a:spcBef>
              </a:pPr>
              <a:r>
                <a:rPr lang="en-US" altLang="en-US" sz="4500" dirty="0">
                  <a:solidFill>
                    <a:schemeClr val="folHlink"/>
                  </a:solidFill>
                  <a:latin typeface="Arial Black" panose="020B0604020202020204" pitchFamily="34" charset="0"/>
                </a:rPr>
                <a:t>Interpersonal Skills</a:t>
              </a:r>
            </a:p>
          </p:txBody>
        </p:sp>
      </p:grpSp>
      <p:grpSp>
        <p:nvGrpSpPr>
          <p:cNvPr id="122" name="Group 525">
            <a:extLst>
              <a:ext uri="{FF2B5EF4-FFF2-40B4-BE49-F238E27FC236}">
                <a16:creationId xmlns:a16="http://schemas.microsoft.com/office/drawing/2014/main" id="{238B4CBF-9E84-8440-B878-CE49ADE8DAFB}"/>
              </a:ext>
            </a:extLst>
          </p:cNvPr>
          <p:cNvGrpSpPr>
            <a:grpSpLocks/>
          </p:cNvGrpSpPr>
          <p:nvPr/>
        </p:nvGrpSpPr>
        <p:grpSpPr bwMode="auto">
          <a:xfrm>
            <a:off x="39174342" y="21791562"/>
            <a:ext cx="7123113" cy="2020888"/>
            <a:chOff x="10338" y="21100"/>
            <a:chExt cx="4487" cy="1273"/>
          </a:xfrm>
        </p:grpSpPr>
        <p:grpSp>
          <p:nvGrpSpPr>
            <p:cNvPr id="123" name="Group 526">
              <a:extLst>
                <a:ext uri="{FF2B5EF4-FFF2-40B4-BE49-F238E27FC236}">
                  <a16:creationId xmlns:a16="http://schemas.microsoft.com/office/drawing/2014/main" id="{C4973F28-74D3-0A4D-8923-7799E5745035}"/>
                </a:ext>
              </a:extLst>
            </p:cNvPr>
            <p:cNvGrpSpPr>
              <a:grpSpLocks/>
            </p:cNvGrpSpPr>
            <p:nvPr/>
          </p:nvGrpSpPr>
          <p:grpSpPr bwMode="auto">
            <a:xfrm>
              <a:off x="10338" y="21100"/>
              <a:ext cx="4487" cy="1273"/>
              <a:chOff x="9550" y="21160"/>
              <a:chExt cx="5275" cy="1273"/>
            </a:xfrm>
          </p:grpSpPr>
          <p:sp>
            <p:nvSpPr>
              <p:cNvPr id="125" name="Oval 527">
                <a:extLst>
                  <a:ext uri="{FF2B5EF4-FFF2-40B4-BE49-F238E27FC236}">
                    <a16:creationId xmlns:a16="http://schemas.microsoft.com/office/drawing/2014/main" id="{FB6204F0-561B-0D43-8045-8C5EBE7C6684}"/>
                  </a:ext>
                </a:extLst>
              </p:cNvPr>
              <p:cNvSpPr>
                <a:spLocks noChangeArrowheads="1"/>
              </p:cNvSpPr>
              <p:nvPr/>
            </p:nvSpPr>
            <p:spPr bwMode="auto">
              <a:xfrm>
                <a:off x="9550" y="21191"/>
                <a:ext cx="5275" cy="1061"/>
              </a:xfrm>
              <a:prstGeom prst="ellipse">
                <a:avLst/>
              </a:prstGeom>
              <a:noFill/>
              <a:ln w="762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a:p>
            </p:txBody>
          </p:sp>
          <p:sp>
            <p:nvSpPr>
              <p:cNvPr id="126" name="AutoShape 528">
                <a:extLst>
                  <a:ext uri="{FF2B5EF4-FFF2-40B4-BE49-F238E27FC236}">
                    <a16:creationId xmlns:a16="http://schemas.microsoft.com/office/drawing/2014/main" id="{21FA1723-28BC-A548-AE0E-7051C6A4CD00}"/>
                  </a:ext>
                </a:extLst>
              </p:cNvPr>
              <p:cNvSpPr>
                <a:spLocks noChangeArrowheads="1"/>
              </p:cNvSpPr>
              <p:nvPr/>
            </p:nvSpPr>
            <p:spPr bwMode="auto">
              <a:xfrm>
                <a:off x="9914" y="21160"/>
                <a:ext cx="3848" cy="1273"/>
              </a:xfrm>
              <a:prstGeom prst="parallelogram">
                <a:avLst>
                  <a:gd name="adj" fmla="val 106357"/>
                </a:avLst>
              </a:prstGeom>
              <a:solidFill>
                <a:srgbClr val="FFFFFF"/>
              </a:solidFill>
              <a:ln w="76200">
                <a:solidFill>
                  <a:schemeClr val="bg1"/>
                </a:solidFill>
                <a:miter lim="800000"/>
                <a:headEnd/>
                <a:tailEnd/>
              </a:ln>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endParaRPr lang="en-US" altLang="en-US"/>
              </a:p>
            </p:txBody>
          </p:sp>
        </p:grpSp>
        <p:sp>
          <p:nvSpPr>
            <p:cNvPr id="124" name="Text Box 529">
              <a:extLst>
                <a:ext uri="{FF2B5EF4-FFF2-40B4-BE49-F238E27FC236}">
                  <a16:creationId xmlns:a16="http://schemas.microsoft.com/office/drawing/2014/main" id="{CEC62B09-5995-7F41-A121-6FC660826780}"/>
                </a:ext>
              </a:extLst>
            </p:cNvPr>
            <p:cNvSpPr txBox="1">
              <a:spLocks noChangeArrowheads="1"/>
            </p:cNvSpPr>
            <p:nvPr/>
          </p:nvSpPr>
          <p:spPr bwMode="auto">
            <a:xfrm>
              <a:off x="10549" y="21404"/>
              <a:ext cx="3913" cy="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spcBef>
                  <a:spcPct val="50000"/>
                </a:spcBef>
              </a:pPr>
              <a:r>
                <a:rPr lang="en-US" altLang="en-US" sz="4500" dirty="0">
                  <a:solidFill>
                    <a:schemeClr val="folHlink"/>
                  </a:solidFill>
                  <a:latin typeface="Arial Black" panose="020B0604020202020204" pitchFamily="34" charset="0"/>
                </a:rPr>
                <a:t>Lifelong Learning Skills</a:t>
              </a:r>
            </a:p>
          </p:txBody>
        </p:sp>
      </p:grpSp>
      <p:sp>
        <p:nvSpPr>
          <p:cNvPr id="127" name="Text Box 404">
            <a:extLst>
              <a:ext uri="{FF2B5EF4-FFF2-40B4-BE49-F238E27FC236}">
                <a16:creationId xmlns:a16="http://schemas.microsoft.com/office/drawing/2014/main" id="{47D9C136-A39E-E44D-BD44-5D6DC4494463}"/>
              </a:ext>
            </a:extLst>
          </p:cNvPr>
          <p:cNvSpPr txBox="1">
            <a:spLocks noChangeArrowheads="1"/>
          </p:cNvSpPr>
          <p:nvPr/>
        </p:nvSpPr>
        <p:spPr bwMode="auto">
          <a:xfrm>
            <a:off x="13494640" y="24644449"/>
            <a:ext cx="7391400" cy="7491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10000"/>
              </a:spcBef>
              <a:buClr>
                <a:schemeClr val="folHlink"/>
              </a:buClr>
              <a:buFont typeface="Wingdings" pitchFamily="2" charset="2"/>
              <a:buChar char="v"/>
            </a:pPr>
            <a:r>
              <a:rPr lang="en-GB" altLang="en-US" sz="3200" dirty="0">
                <a:solidFill>
                  <a:srgbClr val="000000"/>
                </a:solidFill>
              </a:rPr>
              <a:t>Read with understanding</a:t>
            </a:r>
          </a:p>
          <a:p>
            <a:pPr lvl="1">
              <a:spcBef>
                <a:spcPct val="10000"/>
              </a:spcBef>
              <a:buClr>
                <a:schemeClr val="folHlink"/>
              </a:buClr>
              <a:buFont typeface="Wingdings" pitchFamily="2" charset="2"/>
              <a:buChar char="v"/>
            </a:pPr>
            <a:r>
              <a:rPr lang="en-GB" altLang="en-US" sz="3200" b="1" dirty="0">
                <a:solidFill>
                  <a:srgbClr val="FF0000"/>
                </a:solidFill>
              </a:rPr>
              <a:t>Pre-module Activities</a:t>
            </a:r>
          </a:p>
          <a:p>
            <a:pPr lvl="1">
              <a:spcBef>
                <a:spcPct val="10000"/>
              </a:spcBef>
              <a:buClr>
                <a:schemeClr val="folHlink"/>
              </a:buClr>
              <a:buFont typeface="Wingdings" pitchFamily="2" charset="2"/>
              <a:buChar char="v"/>
            </a:pPr>
            <a:r>
              <a:rPr lang="en-GB" altLang="en-US" sz="3200" b="1" dirty="0">
                <a:solidFill>
                  <a:srgbClr val="FF0000"/>
                </a:solidFill>
              </a:rPr>
              <a:t>Homework</a:t>
            </a:r>
          </a:p>
          <a:p>
            <a:pPr>
              <a:spcBef>
                <a:spcPct val="10000"/>
              </a:spcBef>
              <a:buClr>
                <a:schemeClr val="folHlink"/>
              </a:buClr>
              <a:buFont typeface="Wingdings" pitchFamily="2" charset="2"/>
              <a:buChar char="v"/>
            </a:pPr>
            <a:endParaRPr lang="en-GB" altLang="en-US" sz="1400" dirty="0">
              <a:solidFill>
                <a:srgbClr val="000000"/>
              </a:solidFill>
            </a:endParaRPr>
          </a:p>
          <a:p>
            <a:pPr>
              <a:spcBef>
                <a:spcPct val="10000"/>
              </a:spcBef>
              <a:buClr>
                <a:schemeClr val="folHlink"/>
              </a:buClr>
              <a:buFont typeface="Wingdings" pitchFamily="2" charset="2"/>
              <a:buChar char="v"/>
            </a:pPr>
            <a:r>
              <a:rPr lang="en-GB" altLang="en-US" sz="3200" dirty="0">
                <a:solidFill>
                  <a:srgbClr val="000000"/>
                </a:solidFill>
              </a:rPr>
              <a:t>Convey Ideas in Writing</a:t>
            </a:r>
          </a:p>
          <a:p>
            <a:pPr lvl="1">
              <a:spcBef>
                <a:spcPct val="10000"/>
              </a:spcBef>
              <a:buClr>
                <a:schemeClr val="folHlink"/>
              </a:buClr>
              <a:buFont typeface="Wingdings" pitchFamily="2" charset="2"/>
              <a:buChar char="v"/>
            </a:pPr>
            <a:r>
              <a:rPr lang="en-GB" altLang="en-US" sz="3200" b="1" dirty="0">
                <a:solidFill>
                  <a:srgbClr val="FF0000"/>
                </a:solidFill>
              </a:rPr>
              <a:t>Case Studies</a:t>
            </a:r>
          </a:p>
          <a:p>
            <a:pPr>
              <a:spcBef>
                <a:spcPct val="10000"/>
              </a:spcBef>
              <a:buClr>
                <a:schemeClr val="folHlink"/>
              </a:buClr>
              <a:buFont typeface="Wingdings" pitchFamily="2" charset="2"/>
              <a:buChar char="v"/>
            </a:pPr>
            <a:endParaRPr lang="en-GB" altLang="en-US" sz="1400" dirty="0">
              <a:solidFill>
                <a:srgbClr val="000000"/>
              </a:solidFill>
            </a:endParaRPr>
          </a:p>
          <a:p>
            <a:pPr>
              <a:spcBef>
                <a:spcPct val="10000"/>
              </a:spcBef>
              <a:buClr>
                <a:schemeClr val="folHlink"/>
              </a:buClr>
              <a:buFont typeface="Wingdings" pitchFamily="2" charset="2"/>
              <a:buChar char="v"/>
            </a:pPr>
            <a:r>
              <a:rPr lang="en-GB" altLang="en-US" sz="3200" dirty="0">
                <a:solidFill>
                  <a:srgbClr val="000000"/>
                </a:solidFill>
              </a:rPr>
              <a:t>Speak so others can understand</a:t>
            </a:r>
          </a:p>
          <a:p>
            <a:pPr lvl="1">
              <a:spcBef>
                <a:spcPct val="10000"/>
              </a:spcBef>
              <a:buClr>
                <a:schemeClr val="folHlink"/>
              </a:buClr>
              <a:buFont typeface="Wingdings" pitchFamily="2" charset="2"/>
              <a:buChar char="v"/>
            </a:pPr>
            <a:r>
              <a:rPr lang="en-GB" altLang="en-US" sz="3200" b="1" dirty="0">
                <a:solidFill>
                  <a:srgbClr val="FF0000"/>
                </a:solidFill>
              </a:rPr>
              <a:t>Class Discussions  and Videos</a:t>
            </a:r>
          </a:p>
          <a:p>
            <a:pPr>
              <a:spcBef>
                <a:spcPct val="10000"/>
              </a:spcBef>
              <a:buClr>
                <a:schemeClr val="folHlink"/>
              </a:buClr>
              <a:buFont typeface="Wingdings" pitchFamily="2" charset="2"/>
              <a:buChar char="v"/>
            </a:pPr>
            <a:endParaRPr lang="en-GB" altLang="en-US" sz="1400" dirty="0">
              <a:solidFill>
                <a:srgbClr val="000000"/>
              </a:solidFill>
            </a:endParaRPr>
          </a:p>
          <a:p>
            <a:pPr>
              <a:spcBef>
                <a:spcPct val="10000"/>
              </a:spcBef>
              <a:buClr>
                <a:schemeClr val="folHlink"/>
              </a:buClr>
              <a:buFont typeface="Wingdings" pitchFamily="2" charset="2"/>
              <a:buChar char="v"/>
            </a:pPr>
            <a:r>
              <a:rPr lang="en-GB" altLang="en-US" sz="3200" dirty="0">
                <a:solidFill>
                  <a:srgbClr val="000000"/>
                </a:solidFill>
              </a:rPr>
              <a:t>Listen Actively</a:t>
            </a:r>
          </a:p>
          <a:p>
            <a:pPr lvl="1">
              <a:spcBef>
                <a:spcPct val="10000"/>
              </a:spcBef>
              <a:buClr>
                <a:schemeClr val="folHlink"/>
              </a:buClr>
              <a:buFont typeface="Wingdings" pitchFamily="2" charset="2"/>
              <a:buChar char="v"/>
            </a:pPr>
            <a:r>
              <a:rPr lang="en-GB" altLang="en-US" sz="3200" b="1" dirty="0">
                <a:solidFill>
                  <a:srgbClr val="FF0000"/>
                </a:solidFill>
              </a:rPr>
              <a:t>Class Discussions  and Videos</a:t>
            </a:r>
          </a:p>
          <a:p>
            <a:pPr marL="457200" lvl="1" indent="0">
              <a:spcBef>
                <a:spcPct val="10000"/>
              </a:spcBef>
              <a:buClr>
                <a:schemeClr val="folHlink"/>
              </a:buClr>
            </a:pPr>
            <a:endParaRPr lang="en-GB" altLang="en-US" sz="1400" b="1" dirty="0">
              <a:solidFill>
                <a:srgbClr val="FF0000"/>
              </a:solidFill>
            </a:endParaRPr>
          </a:p>
          <a:p>
            <a:pPr>
              <a:spcBef>
                <a:spcPct val="10000"/>
              </a:spcBef>
              <a:buClr>
                <a:schemeClr val="folHlink"/>
              </a:buClr>
              <a:buFont typeface="Wingdings" pitchFamily="2" charset="2"/>
              <a:buChar char="v"/>
            </a:pPr>
            <a:r>
              <a:rPr lang="en-GB" altLang="en-US" sz="3200" dirty="0">
                <a:solidFill>
                  <a:srgbClr val="000000"/>
                </a:solidFill>
              </a:rPr>
              <a:t>Observe critically</a:t>
            </a:r>
          </a:p>
          <a:p>
            <a:pPr lvl="1">
              <a:spcBef>
                <a:spcPct val="10000"/>
              </a:spcBef>
              <a:buClr>
                <a:schemeClr val="folHlink"/>
              </a:buClr>
              <a:buFont typeface="Wingdings" pitchFamily="2" charset="2"/>
              <a:buChar char="v"/>
            </a:pPr>
            <a:r>
              <a:rPr lang="en-GB" altLang="en-US" sz="3200" b="1" dirty="0">
                <a:solidFill>
                  <a:srgbClr val="FF0000"/>
                </a:solidFill>
              </a:rPr>
              <a:t>Class Discussions  and Videos</a:t>
            </a:r>
          </a:p>
          <a:p>
            <a:pPr>
              <a:spcBef>
                <a:spcPct val="10000"/>
              </a:spcBef>
              <a:buClr>
                <a:schemeClr val="folHlink"/>
              </a:buClr>
              <a:buFont typeface="Wingdings" pitchFamily="2" charset="2"/>
              <a:buChar char="v"/>
            </a:pPr>
            <a:endParaRPr lang="en-US" altLang="en-US" sz="3200" dirty="0">
              <a:solidFill>
                <a:srgbClr val="000000"/>
              </a:solidFill>
            </a:endParaRPr>
          </a:p>
        </p:txBody>
      </p:sp>
      <p:sp>
        <p:nvSpPr>
          <p:cNvPr id="128" name="Text Box 431">
            <a:extLst>
              <a:ext uri="{FF2B5EF4-FFF2-40B4-BE49-F238E27FC236}">
                <a16:creationId xmlns:a16="http://schemas.microsoft.com/office/drawing/2014/main" id="{7A974969-1D21-7243-B71A-3FC915A14655}"/>
              </a:ext>
            </a:extLst>
          </p:cNvPr>
          <p:cNvSpPr txBox="1">
            <a:spLocks noChangeArrowheads="1"/>
          </p:cNvSpPr>
          <p:nvPr/>
        </p:nvSpPr>
        <p:spPr bwMode="auto">
          <a:xfrm>
            <a:off x="21364575" y="24840760"/>
            <a:ext cx="7391400" cy="4259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a:defRPr sz="2400">
                <a:solidFill>
                  <a:schemeClr val="tx1"/>
                </a:solidFill>
                <a:latin typeface="Times New Roman" panose="02020603050405020304" pitchFamily="18" charset="0"/>
                <a:ea typeface="ＭＳ Ｐゴシック" panose="020B0600070205080204" pitchFamily="34" charset="-128"/>
              </a:defRPr>
            </a:lvl1pPr>
            <a:lvl2pPr marL="46990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10000"/>
              </a:spcBef>
              <a:buClr>
                <a:schemeClr val="folHlink"/>
              </a:buClr>
              <a:buFont typeface="Wingdings" pitchFamily="2" charset="2"/>
              <a:buChar char="v"/>
            </a:pPr>
            <a:r>
              <a:rPr lang="en-GB" altLang="en-US" sz="3200" dirty="0">
                <a:solidFill>
                  <a:srgbClr val="000000"/>
                </a:solidFill>
              </a:rPr>
              <a:t>Plan</a:t>
            </a:r>
            <a:endParaRPr lang="en-GB" altLang="en-US" sz="2800" dirty="0">
              <a:solidFill>
                <a:srgbClr val="000000"/>
              </a:solidFill>
            </a:endParaRPr>
          </a:p>
          <a:p>
            <a:pPr>
              <a:spcBef>
                <a:spcPct val="10000"/>
              </a:spcBef>
              <a:buClr>
                <a:schemeClr val="folHlink"/>
              </a:buClr>
              <a:buFont typeface="Wingdings" pitchFamily="2" charset="2"/>
              <a:buChar char="v"/>
            </a:pPr>
            <a:endParaRPr lang="en-GB" altLang="en-US" sz="1400" dirty="0">
              <a:solidFill>
                <a:srgbClr val="000000"/>
              </a:solidFill>
            </a:endParaRPr>
          </a:p>
          <a:p>
            <a:pPr>
              <a:spcBef>
                <a:spcPct val="10000"/>
              </a:spcBef>
              <a:buClr>
                <a:schemeClr val="folHlink"/>
              </a:buClr>
              <a:buFont typeface="Wingdings" pitchFamily="2" charset="2"/>
              <a:buChar char="v"/>
            </a:pPr>
            <a:r>
              <a:rPr lang="en-GB" altLang="en-US" sz="3200" dirty="0">
                <a:solidFill>
                  <a:srgbClr val="000000"/>
                </a:solidFill>
              </a:rPr>
              <a:t>Solve Problems and Make Decisions. </a:t>
            </a:r>
          </a:p>
          <a:p>
            <a:pPr lvl="1">
              <a:spcBef>
                <a:spcPct val="10000"/>
              </a:spcBef>
              <a:buClr>
                <a:schemeClr val="folHlink"/>
              </a:buClr>
              <a:buFont typeface="Wingdings" pitchFamily="2" charset="2"/>
              <a:buChar char="v"/>
            </a:pPr>
            <a:r>
              <a:rPr lang="en-GB" altLang="en-US" sz="3200" b="1" dirty="0">
                <a:solidFill>
                  <a:srgbClr val="FF0000"/>
                </a:solidFill>
              </a:rPr>
              <a:t>Homework Assignments</a:t>
            </a:r>
          </a:p>
          <a:p>
            <a:pPr lvl="1">
              <a:spcBef>
                <a:spcPct val="10000"/>
              </a:spcBef>
              <a:buClr>
                <a:schemeClr val="folHlink"/>
              </a:buClr>
              <a:buFont typeface="Wingdings" pitchFamily="2" charset="2"/>
              <a:buChar char="v"/>
            </a:pPr>
            <a:r>
              <a:rPr lang="en-GB" altLang="en-US" sz="3200" b="1" dirty="0">
                <a:solidFill>
                  <a:srgbClr val="FF0000"/>
                </a:solidFill>
              </a:rPr>
              <a:t>Exams and Quizzes</a:t>
            </a:r>
          </a:p>
          <a:p>
            <a:pPr>
              <a:spcBef>
                <a:spcPct val="10000"/>
              </a:spcBef>
              <a:buClr>
                <a:schemeClr val="folHlink"/>
              </a:buClr>
              <a:buFont typeface="Wingdings" pitchFamily="2" charset="2"/>
              <a:buChar char="v"/>
            </a:pPr>
            <a:endParaRPr lang="en-GB" altLang="en-US" sz="1400" dirty="0">
              <a:solidFill>
                <a:srgbClr val="000000"/>
              </a:solidFill>
            </a:endParaRPr>
          </a:p>
          <a:p>
            <a:pPr>
              <a:spcBef>
                <a:spcPct val="10000"/>
              </a:spcBef>
              <a:buClr>
                <a:schemeClr val="folHlink"/>
              </a:buClr>
              <a:buFont typeface="Wingdings" pitchFamily="2" charset="2"/>
              <a:buChar char="v"/>
            </a:pPr>
            <a:r>
              <a:rPr lang="en-GB" altLang="en-US" sz="3200" dirty="0">
                <a:solidFill>
                  <a:srgbClr val="000000"/>
                </a:solidFill>
              </a:rPr>
              <a:t>Use Math to Solve Problems and Communicate</a:t>
            </a:r>
          </a:p>
          <a:p>
            <a:pPr lvl="1">
              <a:spcBef>
                <a:spcPct val="10000"/>
              </a:spcBef>
              <a:buClr>
                <a:schemeClr val="folHlink"/>
              </a:buClr>
              <a:buFont typeface="Wingdings" pitchFamily="2" charset="2"/>
              <a:buChar char="v"/>
            </a:pPr>
            <a:r>
              <a:rPr lang="en-GB" altLang="en-US" sz="3200" b="1" dirty="0">
                <a:solidFill>
                  <a:srgbClr val="FF0000"/>
                </a:solidFill>
              </a:rPr>
              <a:t>IDEA Data Analytics Project</a:t>
            </a:r>
            <a:endParaRPr lang="en-US" altLang="en-US" sz="3200" b="1" dirty="0">
              <a:solidFill>
                <a:srgbClr val="FF0000"/>
              </a:solidFill>
            </a:endParaRPr>
          </a:p>
        </p:txBody>
      </p:sp>
      <p:sp>
        <p:nvSpPr>
          <p:cNvPr id="129" name="Text Box 438">
            <a:extLst>
              <a:ext uri="{FF2B5EF4-FFF2-40B4-BE49-F238E27FC236}">
                <a16:creationId xmlns:a16="http://schemas.microsoft.com/office/drawing/2014/main" id="{E6E59443-3EE0-0E4D-A422-3C817DC2A3AD}"/>
              </a:ext>
            </a:extLst>
          </p:cNvPr>
          <p:cNvSpPr txBox="1">
            <a:spLocks noChangeArrowheads="1"/>
          </p:cNvSpPr>
          <p:nvPr/>
        </p:nvSpPr>
        <p:spPr bwMode="auto">
          <a:xfrm>
            <a:off x="29540200" y="24959219"/>
            <a:ext cx="7725032" cy="3933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5600" indent="-355600">
              <a:defRPr sz="2400">
                <a:solidFill>
                  <a:schemeClr val="tx1"/>
                </a:solidFill>
                <a:latin typeface="Times New Roman" panose="02020603050405020304" pitchFamily="18" charset="0"/>
                <a:ea typeface="ＭＳ Ｐゴシック" panose="020B0600070205080204" pitchFamily="34" charset="-128"/>
              </a:defRPr>
            </a:lvl1pPr>
            <a:lvl2pPr marL="749300" indent="-279400">
              <a:defRPr sz="2400">
                <a:solidFill>
                  <a:schemeClr val="tx1"/>
                </a:solidFill>
                <a:latin typeface="Times New Roman" panose="02020603050405020304" pitchFamily="18" charset="0"/>
                <a:ea typeface="ＭＳ Ｐゴシック" panose="020B0600070205080204" pitchFamily="34" charset="-128"/>
              </a:defRPr>
            </a:lvl2pPr>
            <a:lvl3pPr>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10000"/>
              </a:spcBef>
              <a:buClr>
                <a:schemeClr val="folHlink"/>
              </a:buClr>
              <a:buFont typeface="Wingdings" pitchFamily="2" charset="2"/>
              <a:buChar char="v"/>
            </a:pPr>
            <a:r>
              <a:rPr lang="en-US" altLang="en-US" sz="3200" dirty="0">
                <a:solidFill>
                  <a:srgbClr val="000000"/>
                </a:solidFill>
              </a:rPr>
              <a:t>Guide Others</a:t>
            </a:r>
            <a:endParaRPr lang="en-US" altLang="en-US" sz="2800" dirty="0">
              <a:solidFill>
                <a:srgbClr val="000000"/>
              </a:solidFill>
            </a:endParaRPr>
          </a:p>
          <a:p>
            <a:pPr>
              <a:spcBef>
                <a:spcPct val="10000"/>
              </a:spcBef>
              <a:buClr>
                <a:schemeClr val="folHlink"/>
              </a:buClr>
              <a:buFont typeface="Wingdings" pitchFamily="2" charset="2"/>
              <a:buChar char="v"/>
            </a:pPr>
            <a:endParaRPr lang="en-GB" altLang="en-US" sz="1400" dirty="0">
              <a:solidFill>
                <a:srgbClr val="000000"/>
              </a:solidFill>
            </a:endParaRPr>
          </a:p>
          <a:p>
            <a:pPr>
              <a:spcBef>
                <a:spcPct val="10000"/>
              </a:spcBef>
              <a:buClr>
                <a:schemeClr val="folHlink"/>
              </a:buClr>
              <a:buFont typeface="Wingdings" pitchFamily="2" charset="2"/>
              <a:buChar char="v"/>
            </a:pPr>
            <a:r>
              <a:rPr lang="en-US" altLang="en-US" sz="3200" dirty="0">
                <a:solidFill>
                  <a:srgbClr val="000000"/>
                </a:solidFill>
              </a:rPr>
              <a:t>Resolve Conflict and Negotiate</a:t>
            </a:r>
            <a:endParaRPr lang="en-US" altLang="en-US" sz="2800" dirty="0">
              <a:solidFill>
                <a:srgbClr val="000000"/>
              </a:solidFill>
            </a:endParaRPr>
          </a:p>
          <a:p>
            <a:pPr>
              <a:spcBef>
                <a:spcPct val="10000"/>
              </a:spcBef>
              <a:buClr>
                <a:schemeClr val="folHlink"/>
              </a:buClr>
              <a:buFont typeface="Wingdings" pitchFamily="2" charset="2"/>
              <a:buChar char="v"/>
            </a:pPr>
            <a:endParaRPr lang="en-GB" altLang="en-US" sz="1400" dirty="0">
              <a:solidFill>
                <a:srgbClr val="000000"/>
              </a:solidFill>
            </a:endParaRPr>
          </a:p>
          <a:p>
            <a:pPr>
              <a:spcBef>
                <a:spcPct val="10000"/>
              </a:spcBef>
              <a:buClr>
                <a:schemeClr val="folHlink"/>
              </a:buClr>
              <a:buFont typeface="Wingdings" pitchFamily="2" charset="2"/>
              <a:buChar char="v"/>
            </a:pPr>
            <a:r>
              <a:rPr lang="en-US" altLang="en-US" sz="3200" dirty="0">
                <a:solidFill>
                  <a:srgbClr val="000000"/>
                </a:solidFill>
              </a:rPr>
              <a:t>Advocate and Influence</a:t>
            </a:r>
          </a:p>
          <a:p>
            <a:pPr>
              <a:spcBef>
                <a:spcPct val="10000"/>
              </a:spcBef>
              <a:buClr>
                <a:schemeClr val="folHlink"/>
              </a:buClr>
              <a:buFont typeface="Wingdings" pitchFamily="2" charset="2"/>
              <a:buChar char="v"/>
            </a:pPr>
            <a:endParaRPr lang="en-US" altLang="en-US" sz="1400" dirty="0">
              <a:solidFill>
                <a:srgbClr val="000000"/>
              </a:solidFill>
            </a:endParaRPr>
          </a:p>
          <a:p>
            <a:pPr>
              <a:spcBef>
                <a:spcPct val="10000"/>
              </a:spcBef>
              <a:buClr>
                <a:schemeClr val="folHlink"/>
              </a:buClr>
              <a:buFont typeface="Wingdings" pitchFamily="2" charset="2"/>
              <a:buChar char="v"/>
            </a:pPr>
            <a:r>
              <a:rPr lang="en-US" altLang="en-US" sz="3200" dirty="0">
                <a:solidFill>
                  <a:srgbClr val="000000"/>
                </a:solidFill>
              </a:rPr>
              <a:t>Cooperate with others</a:t>
            </a:r>
            <a:endParaRPr lang="en-GB" altLang="en-US" sz="2800" dirty="0">
              <a:solidFill>
                <a:srgbClr val="000000"/>
              </a:solidFill>
            </a:endParaRPr>
          </a:p>
          <a:p>
            <a:pPr lvl="2">
              <a:spcBef>
                <a:spcPct val="10000"/>
              </a:spcBef>
              <a:buClr>
                <a:schemeClr val="folHlink"/>
              </a:buClr>
            </a:pPr>
            <a:endParaRPr lang="en-US" altLang="en-US" sz="1400" dirty="0">
              <a:solidFill>
                <a:srgbClr val="000000"/>
              </a:solidFill>
            </a:endParaRPr>
          </a:p>
          <a:p>
            <a:pPr lvl="2">
              <a:spcBef>
                <a:spcPct val="10000"/>
              </a:spcBef>
              <a:buClr>
                <a:schemeClr val="folHlink"/>
              </a:buClr>
              <a:buFont typeface="Wingdings" pitchFamily="2" charset="2"/>
              <a:buChar char="v"/>
            </a:pPr>
            <a:r>
              <a:rPr lang="en-US" altLang="en-US" b="1" dirty="0">
                <a:solidFill>
                  <a:srgbClr val="FF0000"/>
                </a:solidFill>
              </a:rPr>
              <a:t>All can be measured via group projects of IDEA data analytics and case studies. </a:t>
            </a:r>
          </a:p>
        </p:txBody>
      </p:sp>
      <p:sp>
        <p:nvSpPr>
          <p:cNvPr id="130" name="Text Box 438">
            <a:extLst>
              <a:ext uri="{FF2B5EF4-FFF2-40B4-BE49-F238E27FC236}">
                <a16:creationId xmlns:a16="http://schemas.microsoft.com/office/drawing/2014/main" id="{1746EE43-DB37-8F43-A363-6519F7E73CAA}"/>
              </a:ext>
            </a:extLst>
          </p:cNvPr>
          <p:cNvSpPr txBox="1">
            <a:spLocks noChangeArrowheads="1"/>
          </p:cNvSpPr>
          <p:nvPr/>
        </p:nvSpPr>
        <p:spPr bwMode="auto">
          <a:xfrm>
            <a:off x="38244825" y="24791188"/>
            <a:ext cx="8458200" cy="596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a:defRPr sz="2400">
                <a:solidFill>
                  <a:schemeClr val="tx1"/>
                </a:solidFill>
                <a:latin typeface="Times New Roman" panose="02020603050405020304" pitchFamily="18" charset="0"/>
                <a:ea typeface="ＭＳ Ｐゴシック" panose="020B0600070205080204" pitchFamily="34" charset="-128"/>
              </a:defRPr>
            </a:lvl1pPr>
            <a:lvl2pPr marL="749300" indent="-279400">
              <a:defRPr sz="2400">
                <a:solidFill>
                  <a:schemeClr val="tx1"/>
                </a:solidFill>
                <a:latin typeface="Times New Roman" panose="02020603050405020304" pitchFamily="18" charset="0"/>
                <a:ea typeface="ＭＳ Ｐゴシック" panose="020B0600070205080204" pitchFamily="34" charset="-128"/>
              </a:defRPr>
            </a:lvl2pPr>
            <a:lvl3pPr>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10000"/>
              </a:spcBef>
              <a:buClr>
                <a:schemeClr val="folHlink"/>
              </a:buClr>
              <a:buFont typeface="Wingdings" pitchFamily="2" charset="2"/>
              <a:buChar char="v"/>
            </a:pPr>
            <a:r>
              <a:rPr lang="en-US" altLang="en-US" sz="3200" dirty="0">
                <a:solidFill>
                  <a:srgbClr val="000000"/>
                </a:solidFill>
              </a:rPr>
              <a:t>Take Responsibility for Learning</a:t>
            </a:r>
          </a:p>
          <a:p>
            <a:pPr lvl="1">
              <a:spcBef>
                <a:spcPct val="10000"/>
              </a:spcBef>
              <a:buClr>
                <a:schemeClr val="folHlink"/>
              </a:buClr>
              <a:buFont typeface="Wingdings" pitchFamily="2" charset="2"/>
              <a:buChar char="v"/>
            </a:pPr>
            <a:r>
              <a:rPr lang="en-US" altLang="en-US" sz="2800" b="1" dirty="0">
                <a:solidFill>
                  <a:srgbClr val="FF0000"/>
                </a:solidFill>
              </a:rPr>
              <a:t>Blended Format</a:t>
            </a:r>
          </a:p>
          <a:p>
            <a:pPr>
              <a:spcBef>
                <a:spcPct val="10000"/>
              </a:spcBef>
              <a:buClr>
                <a:schemeClr val="folHlink"/>
              </a:buClr>
              <a:buFont typeface="Wingdings" pitchFamily="2" charset="2"/>
              <a:buChar char="v"/>
            </a:pPr>
            <a:endParaRPr lang="en-GB" altLang="en-US" sz="1400" dirty="0">
              <a:solidFill>
                <a:srgbClr val="000000"/>
              </a:solidFill>
            </a:endParaRPr>
          </a:p>
          <a:p>
            <a:pPr>
              <a:spcBef>
                <a:spcPct val="10000"/>
              </a:spcBef>
              <a:buClr>
                <a:schemeClr val="folHlink"/>
              </a:buClr>
              <a:buFont typeface="Wingdings" pitchFamily="2" charset="2"/>
              <a:buChar char="v"/>
            </a:pPr>
            <a:r>
              <a:rPr lang="en-US" altLang="en-US" sz="3200" dirty="0">
                <a:solidFill>
                  <a:srgbClr val="000000"/>
                </a:solidFill>
              </a:rPr>
              <a:t>Reflect and Evaluate</a:t>
            </a:r>
            <a:endParaRPr lang="en-US" altLang="en-US" sz="2800" dirty="0">
              <a:solidFill>
                <a:srgbClr val="000000"/>
              </a:solidFill>
            </a:endParaRPr>
          </a:p>
          <a:p>
            <a:pPr>
              <a:spcBef>
                <a:spcPct val="10000"/>
              </a:spcBef>
              <a:buClr>
                <a:schemeClr val="folHlink"/>
              </a:buClr>
              <a:buFont typeface="Wingdings" pitchFamily="2" charset="2"/>
              <a:buChar char="v"/>
            </a:pPr>
            <a:endParaRPr lang="en-GB" altLang="en-US" sz="1400" dirty="0">
              <a:solidFill>
                <a:srgbClr val="000000"/>
              </a:solidFill>
            </a:endParaRPr>
          </a:p>
          <a:p>
            <a:pPr>
              <a:spcBef>
                <a:spcPct val="10000"/>
              </a:spcBef>
              <a:buClr>
                <a:schemeClr val="folHlink"/>
              </a:buClr>
              <a:buFont typeface="Wingdings" pitchFamily="2" charset="2"/>
              <a:buChar char="v"/>
            </a:pPr>
            <a:r>
              <a:rPr lang="en-US" altLang="en-US" sz="3200" dirty="0">
                <a:solidFill>
                  <a:srgbClr val="000000"/>
                </a:solidFill>
              </a:rPr>
              <a:t>Learn through Research</a:t>
            </a:r>
          </a:p>
          <a:p>
            <a:pPr lvl="1">
              <a:spcBef>
                <a:spcPct val="10000"/>
              </a:spcBef>
              <a:buClr>
                <a:schemeClr val="folHlink"/>
              </a:buClr>
              <a:buFont typeface="Wingdings" pitchFamily="2" charset="2"/>
              <a:buChar char="v"/>
            </a:pPr>
            <a:r>
              <a:rPr lang="en-US" altLang="en-US" sz="3200" b="1" dirty="0">
                <a:solidFill>
                  <a:srgbClr val="FF0000"/>
                </a:solidFill>
              </a:rPr>
              <a:t>IDEA Projects</a:t>
            </a:r>
          </a:p>
          <a:p>
            <a:pPr lvl="1">
              <a:spcBef>
                <a:spcPct val="10000"/>
              </a:spcBef>
              <a:buClr>
                <a:schemeClr val="folHlink"/>
              </a:buClr>
              <a:buFont typeface="Wingdings" pitchFamily="2" charset="2"/>
              <a:buChar char="v"/>
            </a:pPr>
            <a:r>
              <a:rPr lang="en-US" altLang="en-US" sz="3200" b="1" dirty="0">
                <a:solidFill>
                  <a:srgbClr val="FF0000"/>
                </a:solidFill>
              </a:rPr>
              <a:t>Case Studies</a:t>
            </a:r>
          </a:p>
          <a:p>
            <a:pPr marL="469900" lvl="1" indent="0">
              <a:spcBef>
                <a:spcPct val="10000"/>
              </a:spcBef>
              <a:buClr>
                <a:schemeClr val="folHlink"/>
              </a:buClr>
            </a:pPr>
            <a:endParaRPr lang="en-US" altLang="en-US" sz="1400" b="1" dirty="0">
              <a:solidFill>
                <a:srgbClr val="FF0000"/>
              </a:solidFill>
            </a:endParaRPr>
          </a:p>
          <a:p>
            <a:pPr>
              <a:spcBef>
                <a:spcPct val="10000"/>
              </a:spcBef>
              <a:buClr>
                <a:schemeClr val="folHlink"/>
              </a:buClr>
              <a:buFont typeface="Wingdings" pitchFamily="2" charset="2"/>
              <a:buChar char="v"/>
            </a:pPr>
            <a:r>
              <a:rPr lang="en-US" altLang="en-US" sz="3200" dirty="0">
                <a:solidFill>
                  <a:srgbClr val="000000"/>
                </a:solidFill>
              </a:rPr>
              <a:t>Use information and Communicate Technology</a:t>
            </a:r>
          </a:p>
          <a:p>
            <a:pPr lvl="1">
              <a:spcBef>
                <a:spcPct val="10000"/>
              </a:spcBef>
              <a:buClr>
                <a:schemeClr val="folHlink"/>
              </a:buClr>
              <a:buFont typeface="Wingdings" pitchFamily="2" charset="2"/>
              <a:buChar char="v"/>
            </a:pPr>
            <a:r>
              <a:rPr lang="en-US" altLang="en-US" sz="3200" b="1" dirty="0">
                <a:solidFill>
                  <a:srgbClr val="FF0000"/>
                </a:solidFill>
              </a:rPr>
              <a:t>IDEA</a:t>
            </a:r>
          </a:p>
          <a:p>
            <a:pPr lvl="1">
              <a:spcBef>
                <a:spcPct val="10000"/>
              </a:spcBef>
              <a:buClr>
                <a:schemeClr val="folHlink"/>
              </a:buClr>
              <a:buFont typeface="Wingdings" pitchFamily="2" charset="2"/>
              <a:buChar char="v"/>
            </a:pPr>
            <a:r>
              <a:rPr lang="en-US" altLang="en-US" sz="3200" b="1" dirty="0">
                <a:solidFill>
                  <a:srgbClr val="FF0000"/>
                </a:solidFill>
              </a:rPr>
              <a:t>LMS and Homework platforms. </a:t>
            </a:r>
          </a:p>
          <a:p>
            <a:pPr lvl="2">
              <a:spcBef>
                <a:spcPct val="10000"/>
              </a:spcBef>
              <a:buClr>
                <a:schemeClr val="folHlink"/>
              </a:buClr>
            </a:pPr>
            <a:endParaRPr lang="en-US" altLang="en-US" dirty="0">
              <a:solidFill>
                <a:srgbClr val="000000"/>
              </a:solidFill>
            </a:endParaRPr>
          </a:p>
        </p:txBody>
      </p:sp>
      <p:grpSp>
        <p:nvGrpSpPr>
          <p:cNvPr id="86" name="Group 513">
            <a:extLst>
              <a:ext uri="{FF2B5EF4-FFF2-40B4-BE49-F238E27FC236}">
                <a16:creationId xmlns:a16="http://schemas.microsoft.com/office/drawing/2014/main" id="{E6E3BAB8-DFA3-EF4B-8902-183656996423}"/>
              </a:ext>
            </a:extLst>
          </p:cNvPr>
          <p:cNvGrpSpPr>
            <a:grpSpLocks/>
          </p:cNvGrpSpPr>
          <p:nvPr/>
        </p:nvGrpSpPr>
        <p:grpSpPr bwMode="auto">
          <a:xfrm>
            <a:off x="20110183" y="17936752"/>
            <a:ext cx="10102850" cy="2398713"/>
            <a:chOff x="1515" y="13066"/>
            <a:chExt cx="5155" cy="1273"/>
          </a:xfrm>
        </p:grpSpPr>
        <p:sp>
          <p:nvSpPr>
            <p:cNvPr id="87" name="Oval 514">
              <a:extLst>
                <a:ext uri="{FF2B5EF4-FFF2-40B4-BE49-F238E27FC236}">
                  <a16:creationId xmlns:a16="http://schemas.microsoft.com/office/drawing/2014/main" id="{12AB17FE-CD1E-D64C-80D7-848EED4ECF8F}"/>
                </a:ext>
              </a:extLst>
            </p:cNvPr>
            <p:cNvSpPr>
              <a:spLocks noChangeArrowheads="1"/>
            </p:cNvSpPr>
            <p:nvPr/>
          </p:nvSpPr>
          <p:spPr bwMode="auto">
            <a:xfrm>
              <a:off x="2244" y="13066"/>
              <a:ext cx="4426" cy="1273"/>
            </a:xfrm>
            <a:prstGeom prst="ellipse">
              <a:avLst/>
            </a:prstGeom>
            <a:solidFill>
              <a:schemeClr val="folHlink"/>
            </a:solidFill>
            <a:ln w="9525">
              <a:noFill/>
              <a:round/>
              <a:headEnd/>
              <a:tailEnd/>
            </a:ln>
            <a:effectLst>
              <a:outerShdw blurRad="63500" dist="107763" dir="2700000" algn="ctr" rotWithShape="0">
                <a:schemeClr val="bg2">
                  <a:alpha val="50000"/>
                </a:schemeClr>
              </a:outerShdw>
            </a:effectLst>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r>
                <a:rPr lang="en-US" altLang="en-US" sz="6000" dirty="0">
                  <a:solidFill>
                    <a:schemeClr val="bg1"/>
                  </a:solidFill>
                  <a:effectLst>
                    <a:outerShdw blurRad="38100" dist="38100" dir="2700000" algn="tl">
                      <a:srgbClr val="000000"/>
                    </a:outerShdw>
                  </a:effectLst>
                  <a:latin typeface="Arial Black" panose="020B0604020202020204" pitchFamily="34" charset="0"/>
                </a:rPr>
                <a:t>Assessments</a:t>
              </a:r>
            </a:p>
          </p:txBody>
        </p:sp>
        <p:sp>
          <p:nvSpPr>
            <p:cNvPr id="88" name="AutoShape 515">
              <a:extLst>
                <a:ext uri="{FF2B5EF4-FFF2-40B4-BE49-F238E27FC236}">
                  <a16:creationId xmlns:a16="http://schemas.microsoft.com/office/drawing/2014/main" id="{5F238FDC-709A-CA4D-914A-5875640A6E16}"/>
                </a:ext>
              </a:extLst>
            </p:cNvPr>
            <p:cNvSpPr>
              <a:spLocks noChangeArrowheads="1"/>
            </p:cNvSpPr>
            <p:nvPr/>
          </p:nvSpPr>
          <p:spPr bwMode="auto">
            <a:xfrm>
              <a:off x="1515" y="13233"/>
              <a:ext cx="940" cy="939"/>
            </a:xfrm>
            <a:prstGeom prst="moon">
              <a:avLst>
                <a:gd name="adj" fmla="val 50000"/>
              </a:avLst>
            </a:prstGeom>
            <a:solidFill>
              <a:schemeClr val="folHlink"/>
            </a:solidFill>
            <a:ln w="9525">
              <a:noFill/>
              <a:miter lim="800000"/>
              <a:headEnd/>
              <a:tailEnd/>
            </a:ln>
            <a:effectLst>
              <a:outerShdw blurRad="63500" dist="107763" dir="2700000" algn="ctr" rotWithShape="0">
                <a:schemeClr val="bg2">
                  <a:alpha val="50000"/>
                </a:schemeClr>
              </a:outerShdw>
            </a:effectLst>
          </p:spPr>
          <p:txBody>
            <a:bodyPr wrap="none" anchor="ctr"/>
            <a:lstStyle/>
            <a:p>
              <a:pPr>
                <a:defRPr/>
              </a:pPr>
              <a:endParaRPr lang="en-US">
                <a:latin typeface="Times New Roman" charset="0"/>
                <a:ea typeface="ＭＳ Ｐゴシック" charset="0"/>
                <a:cs typeface="ＭＳ Ｐゴシック" charset="0"/>
              </a:endParaRPr>
            </a:p>
          </p:txBody>
        </p:sp>
      </p:grpSp>
      <p:pic>
        <p:nvPicPr>
          <p:cNvPr id="2" name="Picture 1">
            <a:extLst>
              <a:ext uri="{FF2B5EF4-FFF2-40B4-BE49-F238E27FC236}">
                <a16:creationId xmlns:a16="http://schemas.microsoft.com/office/drawing/2014/main" id="{22907456-84D9-E341-B967-6BF875F83290}"/>
              </a:ext>
            </a:extLst>
          </p:cNvPr>
          <p:cNvPicPr>
            <a:picLocks noChangeAspect="1"/>
          </p:cNvPicPr>
          <p:nvPr/>
        </p:nvPicPr>
        <p:blipFill>
          <a:blip r:embed="rId5"/>
          <a:stretch>
            <a:fillRect/>
          </a:stretch>
        </p:blipFill>
        <p:spPr>
          <a:xfrm>
            <a:off x="1113703" y="24499812"/>
            <a:ext cx="11356796" cy="11639929"/>
          </a:xfrm>
          <a:prstGeom prst="rect">
            <a:avLst/>
          </a:prstGeom>
        </p:spPr>
      </p:pic>
    </p:spTree>
  </p:cSld>
  <p:clrMapOvr>
    <a:masterClrMapping/>
  </p:clrMapOvr>
</p:sld>
</file>

<file path=ppt/theme/theme1.xml><?xml version="1.0" encoding="utf-8"?>
<a:theme xmlns:a="http://schemas.openxmlformats.org/drawingml/2006/main" name="Straight Edge">
  <a:themeElements>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fontScheme name="Straight Edge">
      <a:majorFont>
        <a:latin typeface="Monotype Corsiva"/>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Straight Edge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Straight Edge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Straight Edge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ThePlunk:Applications:Microsoft Office 2004:Templates:Presentations:Designs:Borealis</Template>
  <TotalTime>5892</TotalTime>
  <Words>472</Words>
  <Application>Microsoft Macintosh PowerPoint</Application>
  <PresentationFormat>Custom</PresentationFormat>
  <Paragraphs>96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Black</vt:lpstr>
      <vt:lpstr>Monotype Corsiva</vt:lpstr>
      <vt:lpstr>Times New Roman</vt:lpstr>
      <vt:lpstr>Wingdings</vt:lpstr>
      <vt:lpstr>Straight Edge</vt:lpstr>
      <vt:lpstr>PowerPoint Presentation</vt:lpstr>
    </vt:vector>
  </TitlesOfParts>
  <Manager/>
  <Company>California State University Northridge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Scott Plunkett</dc:creator>
  <cp:keywords/>
  <dc:description/>
  <cp:lastModifiedBy>Veronica Paz</cp:lastModifiedBy>
  <cp:revision>97</cp:revision>
  <dcterms:created xsi:type="dcterms:W3CDTF">2002-04-16T15:43:57Z</dcterms:created>
  <dcterms:modified xsi:type="dcterms:W3CDTF">2021-05-22T13:36:16Z</dcterms:modified>
  <cp:category/>
</cp:coreProperties>
</file>