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8024C4-412D-4373-B194-CCEE9DD27690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6B5795D-5EE0-4A03-8A52-79AFED663A3B}">
      <dgm:prSet/>
      <dgm:spPr/>
      <dgm:t>
        <a:bodyPr/>
        <a:lstStyle/>
        <a:p>
          <a:r>
            <a:rPr lang="en-US"/>
            <a:t>A great program to use with students</a:t>
          </a:r>
        </a:p>
      </dgm:t>
    </dgm:pt>
    <dgm:pt modelId="{6898CC25-5355-442F-B602-C0F3395D6044}" type="parTrans" cxnId="{42954011-F746-440A-B6AC-5C6079F281CE}">
      <dgm:prSet/>
      <dgm:spPr/>
      <dgm:t>
        <a:bodyPr/>
        <a:lstStyle/>
        <a:p>
          <a:endParaRPr lang="en-US"/>
        </a:p>
      </dgm:t>
    </dgm:pt>
    <dgm:pt modelId="{C0246E12-132E-4FE1-9A09-340991857F78}" type="sibTrans" cxnId="{42954011-F746-440A-B6AC-5C6079F281CE}">
      <dgm:prSet/>
      <dgm:spPr/>
      <dgm:t>
        <a:bodyPr/>
        <a:lstStyle/>
        <a:p>
          <a:endParaRPr lang="en-US"/>
        </a:p>
      </dgm:t>
    </dgm:pt>
    <dgm:pt modelId="{CC8CAA43-CBD6-4533-8C4D-D3ED91A108F1}">
      <dgm:prSet/>
      <dgm:spPr/>
      <dgm:t>
        <a:bodyPr/>
        <a:lstStyle/>
        <a:p>
          <a:r>
            <a:rPr lang="en-US"/>
            <a:t>Working exercises in class</a:t>
          </a:r>
        </a:p>
      </dgm:t>
    </dgm:pt>
    <dgm:pt modelId="{BFEA086B-33F0-4C39-A911-BABD3D79DDF4}" type="parTrans" cxnId="{18BF85EE-B1B9-4AB9-A319-437532C7D74B}">
      <dgm:prSet/>
      <dgm:spPr/>
      <dgm:t>
        <a:bodyPr/>
        <a:lstStyle/>
        <a:p>
          <a:endParaRPr lang="en-US"/>
        </a:p>
      </dgm:t>
    </dgm:pt>
    <dgm:pt modelId="{F5577B25-BD56-4CE5-ABCA-08BAB51C7DF6}" type="sibTrans" cxnId="{18BF85EE-B1B9-4AB9-A319-437532C7D74B}">
      <dgm:prSet/>
      <dgm:spPr/>
      <dgm:t>
        <a:bodyPr/>
        <a:lstStyle/>
        <a:p>
          <a:endParaRPr lang="en-US"/>
        </a:p>
      </dgm:t>
    </dgm:pt>
    <dgm:pt modelId="{597601A4-55E8-407F-A91C-9E1B36F2D6CC}">
      <dgm:prSet/>
      <dgm:spPr/>
      <dgm:t>
        <a:bodyPr/>
        <a:lstStyle/>
        <a:p>
          <a:r>
            <a:rPr lang="en-US"/>
            <a:t>Save files in learning management system</a:t>
          </a:r>
        </a:p>
      </dgm:t>
    </dgm:pt>
    <dgm:pt modelId="{29EA0A5B-9A06-48D9-B8AD-7C04C56FDFA3}" type="parTrans" cxnId="{A016FBDD-0207-4E12-A1CA-60658C7EAFB4}">
      <dgm:prSet/>
      <dgm:spPr/>
      <dgm:t>
        <a:bodyPr/>
        <a:lstStyle/>
        <a:p>
          <a:endParaRPr lang="en-US"/>
        </a:p>
      </dgm:t>
    </dgm:pt>
    <dgm:pt modelId="{C37B48E7-7232-411A-B395-B44B5A4D530C}" type="sibTrans" cxnId="{A016FBDD-0207-4E12-A1CA-60658C7EAFB4}">
      <dgm:prSet/>
      <dgm:spPr/>
      <dgm:t>
        <a:bodyPr/>
        <a:lstStyle/>
        <a:p>
          <a:endParaRPr lang="en-US"/>
        </a:p>
      </dgm:t>
    </dgm:pt>
    <dgm:pt modelId="{538F6EF9-5899-4228-A0C0-1604EF0078D3}">
      <dgm:prSet/>
      <dgm:spPr/>
      <dgm:t>
        <a:bodyPr/>
        <a:lstStyle/>
        <a:p>
          <a:r>
            <a:rPr lang="en-US"/>
            <a:t>Great for online and campus classes</a:t>
          </a:r>
        </a:p>
      </dgm:t>
    </dgm:pt>
    <dgm:pt modelId="{2DE4D1F0-2AD2-4E37-9C18-F9076A7CAACA}" type="parTrans" cxnId="{924880FC-CC81-4EB4-82A7-3D4B3301EB55}">
      <dgm:prSet/>
      <dgm:spPr/>
      <dgm:t>
        <a:bodyPr/>
        <a:lstStyle/>
        <a:p>
          <a:endParaRPr lang="en-US"/>
        </a:p>
      </dgm:t>
    </dgm:pt>
    <dgm:pt modelId="{34800C1E-9C4C-44FD-8863-0C6C536CBC32}" type="sibTrans" cxnId="{924880FC-CC81-4EB4-82A7-3D4B3301EB55}">
      <dgm:prSet/>
      <dgm:spPr/>
      <dgm:t>
        <a:bodyPr/>
        <a:lstStyle/>
        <a:p>
          <a:endParaRPr lang="en-US"/>
        </a:p>
      </dgm:t>
    </dgm:pt>
    <dgm:pt modelId="{D30B7530-6E3D-4C34-83CC-DE1909D99F2B}">
      <dgm:prSet/>
      <dgm:spPr/>
      <dgm:t>
        <a:bodyPr/>
        <a:lstStyle/>
        <a:p>
          <a:r>
            <a:rPr lang="en-US" dirty="0"/>
            <a:t>A great program for accounting students to </a:t>
          </a:r>
          <a:r>
            <a:rPr lang="en-US" dirty="0" err="1"/>
            <a:t>havie</a:t>
          </a:r>
          <a:r>
            <a:rPr lang="en-US" dirty="0"/>
            <a:t> a working knowledge as this will help them in their career</a:t>
          </a:r>
        </a:p>
      </dgm:t>
    </dgm:pt>
    <dgm:pt modelId="{EA1FDB14-AEDF-43DC-A133-1B45D0375828}" type="parTrans" cxnId="{701247BA-3B14-4BAC-88D3-078A075F959A}">
      <dgm:prSet/>
      <dgm:spPr/>
      <dgm:t>
        <a:bodyPr/>
        <a:lstStyle/>
        <a:p>
          <a:endParaRPr lang="en-US"/>
        </a:p>
      </dgm:t>
    </dgm:pt>
    <dgm:pt modelId="{BB7A647F-61B5-4FA0-B500-9C7025275464}" type="sibTrans" cxnId="{701247BA-3B14-4BAC-88D3-078A075F959A}">
      <dgm:prSet/>
      <dgm:spPr/>
      <dgm:t>
        <a:bodyPr/>
        <a:lstStyle/>
        <a:p>
          <a:endParaRPr lang="en-US"/>
        </a:p>
      </dgm:t>
    </dgm:pt>
    <dgm:pt modelId="{B559EE42-94B8-48B4-8DE9-AAFA482DEBE2}" type="pres">
      <dgm:prSet presAssocID="{218024C4-412D-4373-B194-CCEE9DD27690}" presName="root" presStyleCnt="0">
        <dgm:presLayoutVars>
          <dgm:dir/>
          <dgm:resizeHandles val="exact"/>
        </dgm:presLayoutVars>
      </dgm:prSet>
      <dgm:spPr/>
    </dgm:pt>
    <dgm:pt modelId="{563DBEC3-7AB1-4EB4-A4AC-5C5AEE483FAB}" type="pres">
      <dgm:prSet presAssocID="{16B5795D-5EE0-4A03-8A52-79AFED663A3B}" presName="compNode" presStyleCnt="0"/>
      <dgm:spPr/>
    </dgm:pt>
    <dgm:pt modelId="{87265658-7763-4843-BB49-E9E8ECAC2620}" type="pres">
      <dgm:prSet presAssocID="{16B5795D-5EE0-4A03-8A52-79AFED663A3B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4500D531-980C-4ECF-AE05-AE5A2D42D6FA}" type="pres">
      <dgm:prSet presAssocID="{16B5795D-5EE0-4A03-8A52-79AFED663A3B}" presName="spaceRect" presStyleCnt="0"/>
      <dgm:spPr/>
    </dgm:pt>
    <dgm:pt modelId="{97E2E4C2-94D3-4C5F-A2ED-5D4AA468CF68}" type="pres">
      <dgm:prSet presAssocID="{16B5795D-5EE0-4A03-8A52-79AFED663A3B}" presName="textRect" presStyleLbl="revTx" presStyleIdx="0" presStyleCnt="5">
        <dgm:presLayoutVars>
          <dgm:chMax val="1"/>
          <dgm:chPref val="1"/>
        </dgm:presLayoutVars>
      </dgm:prSet>
      <dgm:spPr/>
    </dgm:pt>
    <dgm:pt modelId="{A06D1C71-EB7C-4543-A664-DB010397C6D9}" type="pres">
      <dgm:prSet presAssocID="{C0246E12-132E-4FE1-9A09-340991857F78}" presName="sibTrans" presStyleCnt="0"/>
      <dgm:spPr/>
    </dgm:pt>
    <dgm:pt modelId="{20E2BDD0-5CCA-4BD8-8FDB-9E5B772FA8C5}" type="pres">
      <dgm:prSet presAssocID="{CC8CAA43-CBD6-4533-8C4D-D3ED91A108F1}" presName="compNode" presStyleCnt="0"/>
      <dgm:spPr/>
    </dgm:pt>
    <dgm:pt modelId="{714BF1FF-B844-46EB-A65C-7CC1E7DDEEF5}" type="pres">
      <dgm:prSet presAssocID="{CC8CAA43-CBD6-4533-8C4D-D3ED91A108F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BC2892E1-2054-45C0-8FAD-E4F3F44A890A}" type="pres">
      <dgm:prSet presAssocID="{CC8CAA43-CBD6-4533-8C4D-D3ED91A108F1}" presName="spaceRect" presStyleCnt="0"/>
      <dgm:spPr/>
    </dgm:pt>
    <dgm:pt modelId="{2007CC47-1694-4629-8FEE-B6CBAC864B68}" type="pres">
      <dgm:prSet presAssocID="{CC8CAA43-CBD6-4533-8C4D-D3ED91A108F1}" presName="textRect" presStyleLbl="revTx" presStyleIdx="1" presStyleCnt="5">
        <dgm:presLayoutVars>
          <dgm:chMax val="1"/>
          <dgm:chPref val="1"/>
        </dgm:presLayoutVars>
      </dgm:prSet>
      <dgm:spPr/>
    </dgm:pt>
    <dgm:pt modelId="{BA9D0D02-F0C9-4A9B-B51F-EAA19AD58DEC}" type="pres">
      <dgm:prSet presAssocID="{F5577B25-BD56-4CE5-ABCA-08BAB51C7DF6}" presName="sibTrans" presStyleCnt="0"/>
      <dgm:spPr/>
    </dgm:pt>
    <dgm:pt modelId="{78841848-7EB1-4796-99BE-437DDE2120D2}" type="pres">
      <dgm:prSet presAssocID="{597601A4-55E8-407F-A91C-9E1B36F2D6CC}" presName="compNode" presStyleCnt="0"/>
      <dgm:spPr/>
    </dgm:pt>
    <dgm:pt modelId="{8BAF909B-F765-4F92-A505-FE2F1CFEA87E}" type="pres">
      <dgm:prSet presAssocID="{597601A4-55E8-407F-A91C-9E1B36F2D6C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4D5C52D6-0CCD-47BB-8A81-15D2D1147061}" type="pres">
      <dgm:prSet presAssocID="{597601A4-55E8-407F-A91C-9E1B36F2D6CC}" presName="spaceRect" presStyleCnt="0"/>
      <dgm:spPr/>
    </dgm:pt>
    <dgm:pt modelId="{388068B4-ADB5-421C-8FFD-03B7E57BAD9B}" type="pres">
      <dgm:prSet presAssocID="{597601A4-55E8-407F-A91C-9E1B36F2D6CC}" presName="textRect" presStyleLbl="revTx" presStyleIdx="2" presStyleCnt="5">
        <dgm:presLayoutVars>
          <dgm:chMax val="1"/>
          <dgm:chPref val="1"/>
        </dgm:presLayoutVars>
      </dgm:prSet>
      <dgm:spPr/>
    </dgm:pt>
    <dgm:pt modelId="{FDA09C54-8F34-41AD-BC21-5C9B98533028}" type="pres">
      <dgm:prSet presAssocID="{C37B48E7-7232-411A-B395-B44B5A4D530C}" presName="sibTrans" presStyleCnt="0"/>
      <dgm:spPr/>
    </dgm:pt>
    <dgm:pt modelId="{E98C44AA-9B21-4743-9573-BBC3A974AC7E}" type="pres">
      <dgm:prSet presAssocID="{538F6EF9-5899-4228-A0C0-1604EF0078D3}" presName="compNode" presStyleCnt="0"/>
      <dgm:spPr/>
    </dgm:pt>
    <dgm:pt modelId="{670F61D9-86B7-4A29-8120-E644290D092E}" type="pres">
      <dgm:prSet presAssocID="{538F6EF9-5899-4228-A0C0-1604EF0078D3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21F6EA1A-E177-4294-9EF4-56B0D4A4C074}" type="pres">
      <dgm:prSet presAssocID="{538F6EF9-5899-4228-A0C0-1604EF0078D3}" presName="spaceRect" presStyleCnt="0"/>
      <dgm:spPr/>
    </dgm:pt>
    <dgm:pt modelId="{C8BA2B38-AB86-4AD2-91B7-8414AEB9D4C8}" type="pres">
      <dgm:prSet presAssocID="{538F6EF9-5899-4228-A0C0-1604EF0078D3}" presName="textRect" presStyleLbl="revTx" presStyleIdx="3" presStyleCnt="5">
        <dgm:presLayoutVars>
          <dgm:chMax val="1"/>
          <dgm:chPref val="1"/>
        </dgm:presLayoutVars>
      </dgm:prSet>
      <dgm:spPr/>
    </dgm:pt>
    <dgm:pt modelId="{5BB45121-DCFE-4600-8665-AE801144BBCC}" type="pres">
      <dgm:prSet presAssocID="{34800C1E-9C4C-44FD-8863-0C6C536CBC32}" presName="sibTrans" presStyleCnt="0"/>
      <dgm:spPr/>
    </dgm:pt>
    <dgm:pt modelId="{9BE89288-A5A5-40BE-AD37-BF58A9A30F8E}" type="pres">
      <dgm:prSet presAssocID="{D30B7530-6E3D-4C34-83CC-DE1909D99F2B}" presName="compNode" presStyleCnt="0"/>
      <dgm:spPr/>
    </dgm:pt>
    <dgm:pt modelId="{BC22199C-BE18-46D0-A9FC-285DF4CC47EE}" type="pres">
      <dgm:prSet presAssocID="{D30B7530-6E3D-4C34-83CC-DE1909D99F2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E60F12E-7BF6-47C2-B05C-6DC045FA859C}" type="pres">
      <dgm:prSet presAssocID="{D30B7530-6E3D-4C34-83CC-DE1909D99F2B}" presName="spaceRect" presStyleCnt="0"/>
      <dgm:spPr/>
    </dgm:pt>
    <dgm:pt modelId="{3AC956EB-8345-47AF-A751-B34D74A9DB91}" type="pres">
      <dgm:prSet presAssocID="{D30B7530-6E3D-4C34-83CC-DE1909D99F2B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9C9EC70B-36B7-4F2A-86E8-D500771796DD}" type="presOf" srcId="{538F6EF9-5899-4228-A0C0-1604EF0078D3}" destId="{C8BA2B38-AB86-4AD2-91B7-8414AEB9D4C8}" srcOrd="0" destOrd="0" presId="urn:microsoft.com/office/officeart/2018/2/layout/IconLabelList"/>
    <dgm:cxn modelId="{42954011-F746-440A-B6AC-5C6079F281CE}" srcId="{218024C4-412D-4373-B194-CCEE9DD27690}" destId="{16B5795D-5EE0-4A03-8A52-79AFED663A3B}" srcOrd="0" destOrd="0" parTransId="{6898CC25-5355-442F-B602-C0F3395D6044}" sibTransId="{C0246E12-132E-4FE1-9A09-340991857F78}"/>
    <dgm:cxn modelId="{2CC31316-66BB-4C93-8B23-4A5FB678E878}" type="presOf" srcId="{CC8CAA43-CBD6-4533-8C4D-D3ED91A108F1}" destId="{2007CC47-1694-4629-8FEE-B6CBAC864B68}" srcOrd="0" destOrd="0" presId="urn:microsoft.com/office/officeart/2018/2/layout/IconLabelList"/>
    <dgm:cxn modelId="{58FA196D-8986-4CDA-BD31-284A2CB8BB97}" type="presOf" srcId="{597601A4-55E8-407F-A91C-9E1B36F2D6CC}" destId="{388068B4-ADB5-421C-8FFD-03B7E57BAD9B}" srcOrd="0" destOrd="0" presId="urn:microsoft.com/office/officeart/2018/2/layout/IconLabelList"/>
    <dgm:cxn modelId="{A8EC476E-B5B0-4A22-A700-CD87AE92CBE5}" type="presOf" srcId="{16B5795D-5EE0-4A03-8A52-79AFED663A3B}" destId="{97E2E4C2-94D3-4C5F-A2ED-5D4AA468CF68}" srcOrd="0" destOrd="0" presId="urn:microsoft.com/office/officeart/2018/2/layout/IconLabelList"/>
    <dgm:cxn modelId="{96C62688-3B01-45A5-9A51-D91F418D9172}" type="presOf" srcId="{D30B7530-6E3D-4C34-83CC-DE1909D99F2B}" destId="{3AC956EB-8345-47AF-A751-B34D74A9DB91}" srcOrd="0" destOrd="0" presId="urn:microsoft.com/office/officeart/2018/2/layout/IconLabelList"/>
    <dgm:cxn modelId="{701247BA-3B14-4BAC-88D3-078A075F959A}" srcId="{218024C4-412D-4373-B194-CCEE9DD27690}" destId="{D30B7530-6E3D-4C34-83CC-DE1909D99F2B}" srcOrd="4" destOrd="0" parTransId="{EA1FDB14-AEDF-43DC-A133-1B45D0375828}" sibTransId="{BB7A647F-61B5-4FA0-B500-9C7025275464}"/>
    <dgm:cxn modelId="{A016FBDD-0207-4E12-A1CA-60658C7EAFB4}" srcId="{218024C4-412D-4373-B194-CCEE9DD27690}" destId="{597601A4-55E8-407F-A91C-9E1B36F2D6CC}" srcOrd="2" destOrd="0" parTransId="{29EA0A5B-9A06-48D9-B8AD-7C04C56FDFA3}" sibTransId="{C37B48E7-7232-411A-B395-B44B5A4D530C}"/>
    <dgm:cxn modelId="{50C874E9-8A1F-4070-ACAB-DEC40D686B3B}" type="presOf" srcId="{218024C4-412D-4373-B194-CCEE9DD27690}" destId="{B559EE42-94B8-48B4-8DE9-AAFA482DEBE2}" srcOrd="0" destOrd="0" presId="urn:microsoft.com/office/officeart/2018/2/layout/IconLabelList"/>
    <dgm:cxn modelId="{18BF85EE-B1B9-4AB9-A319-437532C7D74B}" srcId="{218024C4-412D-4373-B194-CCEE9DD27690}" destId="{CC8CAA43-CBD6-4533-8C4D-D3ED91A108F1}" srcOrd="1" destOrd="0" parTransId="{BFEA086B-33F0-4C39-A911-BABD3D79DDF4}" sibTransId="{F5577B25-BD56-4CE5-ABCA-08BAB51C7DF6}"/>
    <dgm:cxn modelId="{924880FC-CC81-4EB4-82A7-3D4B3301EB55}" srcId="{218024C4-412D-4373-B194-CCEE9DD27690}" destId="{538F6EF9-5899-4228-A0C0-1604EF0078D3}" srcOrd="3" destOrd="0" parTransId="{2DE4D1F0-2AD2-4E37-9C18-F9076A7CAACA}" sibTransId="{34800C1E-9C4C-44FD-8863-0C6C536CBC32}"/>
    <dgm:cxn modelId="{D85ACB3A-9B20-40E2-902C-BC333D09E695}" type="presParOf" srcId="{B559EE42-94B8-48B4-8DE9-AAFA482DEBE2}" destId="{563DBEC3-7AB1-4EB4-A4AC-5C5AEE483FAB}" srcOrd="0" destOrd="0" presId="urn:microsoft.com/office/officeart/2018/2/layout/IconLabelList"/>
    <dgm:cxn modelId="{DBE9EE25-8437-40C3-BAB3-81F1AA470AFA}" type="presParOf" srcId="{563DBEC3-7AB1-4EB4-A4AC-5C5AEE483FAB}" destId="{87265658-7763-4843-BB49-E9E8ECAC2620}" srcOrd="0" destOrd="0" presId="urn:microsoft.com/office/officeart/2018/2/layout/IconLabelList"/>
    <dgm:cxn modelId="{0CDDA3DE-998B-409D-85D3-3EC624FF5211}" type="presParOf" srcId="{563DBEC3-7AB1-4EB4-A4AC-5C5AEE483FAB}" destId="{4500D531-980C-4ECF-AE05-AE5A2D42D6FA}" srcOrd="1" destOrd="0" presId="urn:microsoft.com/office/officeart/2018/2/layout/IconLabelList"/>
    <dgm:cxn modelId="{08CC5F06-B7E0-4457-B03F-B051551A78D6}" type="presParOf" srcId="{563DBEC3-7AB1-4EB4-A4AC-5C5AEE483FAB}" destId="{97E2E4C2-94D3-4C5F-A2ED-5D4AA468CF68}" srcOrd="2" destOrd="0" presId="urn:microsoft.com/office/officeart/2018/2/layout/IconLabelList"/>
    <dgm:cxn modelId="{06E1862A-3E56-4166-8350-497BC1F0E0CC}" type="presParOf" srcId="{B559EE42-94B8-48B4-8DE9-AAFA482DEBE2}" destId="{A06D1C71-EB7C-4543-A664-DB010397C6D9}" srcOrd="1" destOrd="0" presId="urn:microsoft.com/office/officeart/2018/2/layout/IconLabelList"/>
    <dgm:cxn modelId="{66829583-F844-47EA-8E11-E06DF0D0FBEB}" type="presParOf" srcId="{B559EE42-94B8-48B4-8DE9-AAFA482DEBE2}" destId="{20E2BDD0-5CCA-4BD8-8FDB-9E5B772FA8C5}" srcOrd="2" destOrd="0" presId="urn:microsoft.com/office/officeart/2018/2/layout/IconLabelList"/>
    <dgm:cxn modelId="{E5154DC8-8574-408A-A815-0041D4690675}" type="presParOf" srcId="{20E2BDD0-5CCA-4BD8-8FDB-9E5B772FA8C5}" destId="{714BF1FF-B844-46EB-A65C-7CC1E7DDEEF5}" srcOrd="0" destOrd="0" presId="urn:microsoft.com/office/officeart/2018/2/layout/IconLabelList"/>
    <dgm:cxn modelId="{D73D65B6-3515-44D1-B502-56BD60397C47}" type="presParOf" srcId="{20E2BDD0-5CCA-4BD8-8FDB-9E5B772FA8C5}" destId="{BC2892E1-2054-45C0-8FAD-E4F3F44A890A}" srcOrd="1" destOrd="0" presId="urn:microsoft.com/office/officeart/2018/2/layout/IconLabelList"/>
    <dgm:cxn modelId="{FCA95665-1000-430F-A0CD-E9F23893208E}" type="presParOf" srcId="{20E2BDD0-5CCA-4BD8-8FDB-9E5B772FA8C5}" destId="{2007CC47-1694-4629-8FEE-B6CBAC864B68}" srcOrd="2" destOrd="0" presId="urn:microsoft.com/office/officeart/2018/2/layout/IconLabelList"/>
    <dgm:cxn modelId="{425EC07D-04E0-403B-8A94-20C73AE78135}" type="presParOf" srcId="{B559EE42-94B8-48B4-8DE9-AAFA482DEBE2}" destId="{BA9D0D02-F0C9-4A9B-B51F-EAA19AD58DEC}" srcOrd="3" destOrd="0" presId="urn:microsoft.com/office/officeart/2018/2/layout/IconLabelList"/>
    <dgm:cxn modelId="{35BA7BD2-F4FD-4177-8DDB-4576ED38517C}" type="presParOf" srcId="{B559EE42-94B8-48B4-8DE9-AAFA482DEBE2}" destId="{78841848-7EB1-4796-99BE-437DDE2120D2}" srcOrd="4" destOrd="0" presId="urn:microsoft.com/office/officeart/2018/2/layout/IconLabelList"/>
    <dgm:cxn modelId="{6DF863C9-C1F8-4CB3-A64B-06196C9CA7DA}" type="presParOf" srcId="{78841848-7EB1-4796-99BE-437DDE2120D2}" destId="{8BAF909B-F765-4F92-A505-FE2F1CFEA87E}" srcOrd="0" destOrd="0" presId="urn:microsoft.com/office/officeart/2018/2/layout/IconLabelList"/>
    <dgm:cxn modelId="{489B1B06-6869-426F-835F-F32C3890A11C}" type="presParOf" srcId="{78841848-7EB1-4796-99BE-437DDE2120D2}" destId="{4D5C52D6-0CCD-47BB-8A81-15D2D1147061}" srcOrd="1" destOrd="0" presId="urn:microsoft.com/office/officeart/2018/2/layout/IconLabelList"/>
    <dgm:cxn modelId="{B74C337D-894C-4880-ABB0-4D51BE63BF8A}" type="presParOf" srcId="{78841848-7EB1-4796-99BE-437DDE2120D2}" destId="{388068B4-ADB5-421C-8FFD-03B7E57BAD9B}" srcOrd="2" destOrd="0" presId="urn:microsoft.com/office/officeart/2018/2/layout/IconLabelList"/>
    <dgm:cxn modelId="{8E504161-F30A-4E5C-85B8-028EEAE1A74E}" type="presParOf" srcId="{B559EE42-94B8-48B4-8DE9-AAFA482DEBE2}" destId="{FDA09C54-8F34-41AD-BC21-5C9B98533028}" srcOrd="5" destOrd="0" presId="urn:microsoft.com/office/officeart/2018/2/layout/IconLabelList"/>
    <dgm:cxn modelId="{5B599468-2C34-49AB-9DEF-68129405D843}" type="presParOf" srcId="{B559EE42-94B8-48B4-8DE9-AAFA482DEBE2}" destId="{E98C44AA-9B21-4743-9573-BBC3A974AC7E}" srcOrd="6" destOrd="0" presId="urn:microsoft.com/office/officeart/2018/2/layout/IconLabelList"/>
    <dgm:cxn modelId="{DD4E8E7D-4871-40F3-A3FE-E61B25B56066}" type="presParOf" srcId="{E98C44AA-9B21-4743-9573-BBC3A974AC7E}" destId="{670F61D9-86B7-4A29-8120-E644290D092E}" srcOrd="0" destOrd="0" presId="urn:microsoft.com/office/officeart/2018/2/layout/IconLabelList"/>
    <dgm:cxn modelId="{04FE87C7-40AC-462D-B9EA-98A36AB4E0DE}" type="presParOf" srcId="{E98C44AA-9B21-4743-9573-BBC3A974AC7E}" destId="{21F6EA1A-E177-4294-9EF4-56B0D4A4C074}" srcOrd="1" destOrd="0" presId="urn:microsoft.com/office/officeart/2018/2/layout/IconLabelList"/>
    <dgm:cxn modelId="{ACB8E406-F48A-453F-9CCF-9E41896E0765}" type="presParOf" srcId="{E98C44AA-9B21-4743-9573-BBC3A974AC7E}" destId="{C8BA2B38-AB86-4AD2-91B7-8414AEB9D4C8}" srcOrd="2" destOrd="0" presId="urn:microsoft.com/office/officeart/2018/2/layout/IconLabelList"/>
    <dgm:cxn modelId="{6B93635B-CA88-4E3C-8A70-8DE303EB5D88}" type="presParOf" srcId="{B559EE42-94B8-48B4-8DE9-AAFA482DEBE2}" destId="{5BB45121-DCFE-4600-8665-AE801144BBCC}" srcOrd="7" destOrd="0" presId="urn:microsoft.com/office/officeart/2018/2/layout/IconLabelList"/>
    <dgm:cxn modelId="{C591E4CB-2EFA-4303-9851-49E56E3BD8EF}" type="presParOf" srcId="{B559EE42-94B8-48B4-8DE9-AAFA482DEBE2}" destId="{9BE89288-A5A5-40BE-AD37-BF58A9A30F8E}" srcOrd="8" destOrd="0" presId="urn:microsoft.com/office/officeart/2018/2/layout/IconLabelList"/>
    <dgm:cxn modelId="{709A82D1-AE93-4798-849D-00099939F72B}" type="presParOf" srcId="{9BE89288-A5A5-40BE-AD37-BF58A9A30F8E}" destId="{BC22199C-BE18-46D0-A9FC-285DF4CC47EE}" srcOrd="0" destOrd="0" presId="urn:microsoft.com/office/officeart/2018/2/layout/IconLabelList"/>
    <dgm:cxn modelId="{CE9290CA-7988-4C64-A4A0-94FFD2C44BA2}" type="presParOf" srcId="{9BE89288-A5A5-40BE-AD37-BF58A9A30F8E}" destId="{1E60F12E-7BF6-47C2-B05C-6DC045FA859C}" srcOrd="1" destOrd="0" presId="urn:microsoft.com/office/officeart/2018/2/layout/IconLabelList"/>
    <dgm:cxn modelId="{7A2B9FA8-7CA7-4F8C-A754-9E3FE3C08FB2}" type="presParOf" srcId="{9BE89288-A5A5-40BE-AD37-BF58A9A30F8E}" destId="{3AC956EB-8345-47AF-A751-B34D74A9DB9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D89157-ED47-41EA-AFAC-B8201E2B844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FACD9C5B-F828-4DBE-8824-1D43640D1483}">
      <dgm:prSet/>
      <dgm:spPr/>
      <dgm:t>
        <a:bodyPr/>
        <a:lstStyle/>
        <a:p>
          <a:r>
            <a:rPr lang="en-US"/>
            <a:t>The assignment ends with a dashboard and a discussion of key performance indicators</a:t>
          </a:r>
        </a:p>
      </dgm:t>
    </dgm:pt>
    <dgm:pt modelId="{BC62F4EC-E526-4E37-A87F-397D95E91DDD}" type="parTrans" cxnId="{1E33BC55-10C4-4CE4-9B04-51DE7BE83ACC}">
      <dgm:prSet/>
      <dgm:spPr/>
      <dgm:t>
        <a:bodyPr/>
        <a:lstStyle/>
        <a:p>
          <a:endParaRPr lang="en-US"/>
        </a:p>
      </dgm:t>
    </dgm:pt>
    <dgm:pt modelId="{20DA6DCA-74BF-4A1A-ABE7-D5BD1762B836}" type="sibTrans" cxnId="{1E33BC55-10C4-4CE4-9B04-51DE7BE83ACC}">
      <dgm:prSet/>
      <dgm:spPr/>
      <dgm:t>
        <a:bodyPr/>
        <a:lstStyle/>
        <a:p>
          <a:endParaRPr lang="en-US"/>
        </a:p>
      </dgm:t>
    </dgm:pt>
    <dgm:pt modelId="{E1C1881E-DF28-4ABE-B24E-80014372F325}">
      <dgm:prSet/>
      <dgm:spPr/>
      <dgm:t>
        <a:bodyPr/>
        <a:lstStyle/>
        <a:p>
          <a:r>
            <a:rPr lang="en-US"/>
            <a:t>It not only teaches students Excel, but allows them to analyze the data</a:t>
          </a:r>
        </a:p>
      </dgm:t>
    </dgm:pt>
    <dgm:pt modelId="{81AF33D2-1412-4EC2-BD31-A40EF526DD08}" type="parTrans" cxnId="{0B836258-E3F8-42E4-AD5A-6C080D105969}">
      <dgm:prSet/>
      <dgm:spPr/>
      <dgm:t>
        <a:bodyPr/>
        <a:lstStyle/>
        <a:p>
          <a:endParaRPr lang="en-US"/>
        </a:p>
      </dgm:t>
    </dgm:pt>
    <dgm:pt modelId="{FE87371C-643E-46EE-B59E-31E80D1490B1}" type="sibTrans" cxnId="{0B836258-E3F8-42E4-AD5A-6C080D105969}">
      <dgm:prSet/>
      <dgm:spPr/>
      <dgm:t>
        <a:bodyPr/>
        <a:lstStyle/>
        <a:p>
          <a:endParaRPr lang="en-US"/>
        </a:p>
      </dgm:t>
    </dgm:pt>
    <dgm:pt modelId="{CCA7A946-C1A1-4CC0-9422-7CD9A41C41B8}">
      <dgm:prSet/>
      <dgm:spPr/>
      <dgm:t>
        <a:bodyPr/>
        <a:lstStyle/>
        <a:p>
          <a:r>
            <a:rPr lang="en-US"/>
            <a:t>Data analytics is an area of growth and an area accounting professor wish to teach their students</a:t>
          </a:r>
        </a:p>
      </dgm:t>
    </dgm:pt>
    <dgm:pt modelId="{AA2006DB-BE13-4067-846B-BC1509B70D9B}" type="parTrans" cxnId="{3E96771E-60D0-4E5E-9F76-B78660FCCCEB}">
      <dgm:prSet/>
      <dgm:spPr/>
      <dgm:t>
        <a:bodyPr/>
        <a:lstStyle/>
        <a:p>
          <a:endParaRPr lang="en-US"/>
        </a:p>
      </dgm:t>
    </dgm:pt>
    <dgm:pt modelId="{EFE9C26B-EC54-4B35-8BED-096F07C3B90D}" type="sibTrans" cxnId="{3E96771E-60D0-4E5E-9F76-B78660FCCCEB}">
      <dgm:prSet/>
      <dgm:spPr/>
      <dgm:t>
        <a:bodyPr/>
        <a:lstStyle/>
        <a:p>
          <a:endParaRPr lang="en-US"/>
        </a:p>
      </dgm:t>
    </dgm:pt>
    <dgm:pt modelId="{5B600838-2532-4737-A0A8-DBC4161A90D3}" type="pres">
      <dgm:prSet presAssocID="{F7D89157-ED47-41EA-AFAC-B8201E2B8441}" presName="root" presStyleCnt="0">
        <dgm:presLayoutVars>
          <dgm:dir/>
          <dgm:resizeHandles val="exact"/>
        </dgm:presLayoutVars>
      </dgm:prSet>
      <dgm:spPr/>
    </dgm:pt>
    <dgm:pt modelId="{191BCA4D-514D-4E37-A0C0-612CB7A15D64}" type="pres">
      <dgm:prSet presAssocID="{FACD9C5B-F828-4DBE-8824-1D43640D1483}" presName="compNode" presStyleCnt="0"/>
      <dgm:spPr/>
    </dgm:pt>
    <dgm:pt modelId="{1C06A24F-0B3A-45A9-B426-A8806F8AA937}" type="pres">
      <dgm:prSet presAssocID="{FACD9C5B-F828-4DBE-8824-1D43640D148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109FCEB8-4C47-4D49-A2CC-84403140ACAC}" type="pres">
      <dgm:prSet presAssocID="{FACD9C5B-F828-4DBE-8824-1D43640D1483}" presName="spaceRect" presStyleCnt="0"/>
      <dgm:spPr/>
    </dgm:pt>
    <dgm:pt modelId="{4F17C73A-715A-43C7-97EA-A6690DD0D8F7}" type="pres">
      <dgm:prSet presAssocID="{FACD9C5B-F828-4DBE-8824-1D43640D1483}" presName="textRect" presStyleLbl="revTx" presStyleIdx="0" presStyleCnt="3">
        <dgm:presLayoutVars>
          <dgm:chMax val="1"/>
          <dgm:chPref val="1"/>
        </dgm:presLayoutVars>
      </dgm:prSet>
      <dgm:spPr/>
    </dgm:pt>
    <dgm:pt modelId="{663A4688-3DFA-467B-BB66-1DDD1339012B}" type="pres">
      <dgm:prSet presAssocID="{20DA6DCA-74BF-4A1A-ABE7-D5BD1762B836}" presName="sibTrans" presStyleCnt="0"/>
      <dgm:spPr/>
    </dgm:pt>
    <dgm:pt modelId="{5428B835-6EE8-4375-9FF9-6F20FC4D260C}" type="pres">
      <dgm:prSet presAssocID="{E1C1881E-DF28-4ABE-B24E-80014372F325}" presName="compNode" presStyleCnt="0"/>
      <dgm:spPr/>
    </dgm:pt>
    <dgm:pt modelId="{2DAF2F18-9665-4831-A931-C0244E966993}" type="pres">
      <dgm:prSet presAssocID="{E1C1881E-DF28-4ABE-B24E-80014372F32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EAC8C2D3-7E89-46AC-A8D7-2999DD276090}" type="pres">
      <dgm:prSet presAssocID="{E1C1881E-DF28-4ABE-B24E-80014372F325}" presName="spaceRect" presStyleCnt="0"/>
      <dgm:spPr/>
    </dgm:pt>
    <dgm:pt modelId="{96F6E336-18C8-4CD4-A942-020690B9725D}" type="pres">
      <dgm:prSet presAssocID="{E1C1881E-DF28-4ABE-B24E-80014372F325}" presName="textRect" presStyleLbl="revTx" presStyleIdx="1" presStyleCnt="3">
        <dgm:presLayoutVars>
          <dgm:chMax val="1"/>
          <dgm:chPref val="1"/>
        </dgm:presLayoutVars>
      </dgm:prSet>
      <dgm:spPr/>
    </dgm:pt>
    <dgm:pt modelId="{3D0A2A53-4EF4-4D84-8F12-4FF2435A9462}" type="pres">
      <dgm:prSet presAssocID="{FE87371C-643E-46EE-B59E-31E80D1490B1}" presName="sibTrans" presStyleCnt="0"/>
      <dgm:spPr/>
    </dgm:pt>
    <dgm:pt modelId="{32E63C89-DC91-4FA4-9BAB-F0E4A104DF6D}" type="pres">
      <dgm:prSet presAssocID="{CCA7A946-C1A1-4CC0-9422-7CD9A41C41B8}" presName="compNode" presStyleCnt="0"/>
      <dgm:spPr/>
    </dgm:pt>
    <dgm:pt modelId="{2F55E35E-F460-444A-94F6-FE3923A0AA0B}" type="pres">
      <dgm:prSet presAssocID="{CCA7A946-C1A1-4CC0-9422-7CD9A41C41B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E688134C-D00B-4F1C-BA3A-7D7B718CA81D}" type="pres">
      <dgm:prSet presAssocID="{CCA7A946-C1A1-4CC0-9422-7CD9A41C41B8}" presName="spaceRect" presStyleCnt="0"/>
      <dgm:spPr/>
    </dgm:pt>
    <dgm:pt modelId="{73F61EA5-2C43-4B23-A103-1E8B83EA080D}" type="pres">
      <dgm:prSet presAssocID="{CCA7A946-C1A1-4CC0-9422-7CD9A41C41B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2BBE712-7E8F-4549-BB58-6F02A6E235A7}" type="presOf" srcId="{CCA7A946-C1A1-4CC0-9422-7CD9A41C41B8}" destId="{73F61EA5-2C43-4B23-A103-1E8B83EA080D}" srcOrd="0" destOrd="0" presId="urn:microsoft.com/office/officeart/2018/2/layout/IconLabelList"/>
    <dgm:cxn modelId="{3E96771E-60D0-4E5E-9F76-B78660FCCCEB}" srcId="{F7D89157-ED47-41EA-AFAC-B8201E2B8441}" destId="{CCA7A946-C1A1-4CC0-9422-7CD9A41C41B8}" srcOrd="2" destOrd="0" parTransId="{AA2006DB-BE13-4067-846B-BC1509B70D9B}" sibTransId="{EFE9C26B-EC54-4B35-8BED-096F07C3B90D}"/>
    <dgm:cxn modelId="{45D55D2D-7510-4105-951A-72563D71F1D0}" type="presOf" srcId="{E1C1881E-DF28-4ABE-B24E-80014372F325}" destId="{96F6E336-18C8-4CD4-A942-020690B9725D}" srcOrd="0" destOrd="0" presId="urn:microsoft.com/office/officeart/2018/2/layout/IconLabelList"/>
    <dgm:cxn modelId="{1E33BC55-10C4-4CE4-9B04-51DE7BE83ACC}" srcId="{F7D89157-ED47-41EA-AFAC-B8201E2B8441}" destId="{FACD9C5B-F828-4DBE-8824-1D43640D1483}" srcOrd="0" destOrd="0" parTransId="{BC62F4EC-E526-4E37-A87F-397D95E91DDD}" sibTransId="{20DA6DCA-74BF-4A1A-ABE7-D5BD1762B836}"/>
    <dgm:cxn modelId="{0B836258-E3F8-42E4-AD5A-6C080D105969}" srcId="{F7D89157-ED47-41EA-AFAC-B8201E2B8441}" destId="{E1C1881E-DF28-4ABE-B24E-80014372F325}" srcOrd="1" destOrd="0" parTransId="{81AF33D2-1412-4EC2-BD31-A40EF526DD08}" sibTransId="{FE87371C-643E-46EE-B59E-31E80D1490B1}"/>
    <dgm:cxn modelId="{43E314D4-FD46-4113-A8A2-6CA54CF05D1E}" type="presOf" srcId="{F7D89157-ED47-41EA-AFAC-B8201E2B8441}" destId="{5B600838-2532-4737-A0A8-DBC4161A90D3}" srcOrd="0" destOrd="0" presId="urn:microsoft.com/office/officeart/2018/2/layout/IconLabelList"/>
    <dgm:cxn modelId="{C52CE9E7-E3B7-4637-9EDD-A6F5655B5B9F}" type="presOf" srcId="{FACD9C5B-F828-4DBE-8824-1D43640D1483}" destId="{4F17C73A-715A-43C7-97EA-A6690DD0D8F7}" srcOrd="0" destOrd="0" presId="urn:microsoft.com/office/officeart/2018/2/layout/IconLabelList"/>
    <dgm:cxn modelId="{03BDF547-BDC9-49ED-97C9-3565784CA3A3}" type="presParOf" srcId="{5B600838-2532-4737-A0A8-DBC4161A90D3}" destId="{191BCA4D-514D-4E37-A0C0-612CB7A15D64}" srcOrd="0" destOrd="0" presId="urn:microsoft.com/office/officeart/2018/2/layout/IconLabelList"/>
    <dgm:cxn modelId="{618D8DD7-CB69-4656-B8E7-C1D0ECB73FBA}" type="presParOf" srcId="{191BCA4D-514D-4E37-A0C0-612CB7A15D64}" destId="{1C06A24F-0B3A-45A9-B426-A8806F8AA937}" srcOrd="0" destOrd="0" presId="urn:microsoft.com/office/officeart/2018/2/layout/IconLabelList"/>
    <dgm:cxn modelId="{4C0D1532-A6BB-47EC-8FDC-130F472A72E7}" type="presParOf" srcId="{191BCA4D-514D-4E37-A0C0-612CB7A15D64}" destId="{109FCEB8-4C47-4D49-A2CC-84403140ACAC}" srcOrd="1" destOrd="0" presId="urn:microsoft.com/office/officeart/2018/2/layout/IconLabelList"/>
    <dgm:cxn modelId="{E8B8946E-423A-4A9B-B150-DA64B6ECF722}" type="presParOf" srcId="{191BCA4D-514D-4E37-A0C0-612CB7A15D64}" destId="{4F17C73A-715A-43C7-97EA-A6690DD0D8F7}" srcOrd="2" destOrd="0" presId="urn:microsoft.com/office/officeart/2018/2/layout/IconLabelList"/>
    <dgm:cxn modelId="{26E214C6-CF53-408B-AB38-475E5A7CDE86}" type="presParOf" srcId="{5B600838-2532-4737-A0A8-DBC4161A90D3}" destId="{663A4688-3DFA-467B-BB66-1DDD1339012B}" srcOrd="1" destOrd="0" presId="urn:microsoft.com/office/officeart/2018/2/layout/IconLabelList"/>
    <dgm:cxn modelId="{98C1CDAD-F797-4438-9ABF-B3426CD0AEDA}" type="presParOf" srcId="{5B600838-2532-4737-A0A8-DBC4161A90D3}" destId="{5428B835-6EE8-4375-9FF9-6F20FC4D260C}" srcOrd="2" destOrd="0" presId="urn:microsoft.com/office/officeart/2018/2/layout/IconLabelList"/>
    <dgm:cxn modelId="{B85AE15D-8036-4AC6-B322-AC5205270B61}" type="presParOf" srcId="{5428B835-6EE8-4375-9FF9-6F20FC4D260C}" destId="{2DAF2F18-9665-4831-A931-C0244E966993}" srcOrd="0" destOrd="0" presId="urn:microsoft.com/office/officeart/2018/2/layout/IconLabelList"/>
    <dgm:cxn modelId="{43E3D8B2-58A1-4D0C-9FE6-27E386B40E29}" type="presParOf" srcId="{5428B835-6EE8-4375-9FF9-6F20FC4D260C}" destId="{EAC8C2D3-7E89-46AC-A8D7-2999DD276090}" srcOrd="1" destOrd="0" presId="urn:microsoft.com/office/officeart/2018/2/layout/IconLabelList"/>
    <dgm:cxn modelId="{DA17D077-6288-47A1-99E1-9FFB30BF55C4}" type="presParOf" srcId="{5428B835-6EE8-4375-9FF9-6F20FC4D260C}" destId="{96F6E336-18C8-4CD4-A942-020690B9725D}" srcOrd="2" destOrd="0" presId="urn:microsoft.com/office/officeart/2018/2/layout/IconLabelList"/>
    <dgm:cxn modelId="{74B0EE2A-14B1-4FBA-838A-931921CF882E}" type="presParOf" srcId="{5B600838-2532-4737-A0A8-DBC4161A90D3}" destId="{3D0A2A53-4EF4-4D84-8F12-4FF2435A9462}" srcOrd="3" destOrd="0" presId="urn:microsoft.com/office/officeart/2018/2/layout/IconLabelList"/>
    <dgm:cxn modelId="{C2760565-04F2-48CE-A0C0-0FB823ECF264}" type="presParOf" srcId="{5B600838-2532-4737-A0A8-DBC4161A90D3}" destId="{32E63C89-DC91-4FA4-9BAB-F0E4A104DF6D}" srcOrd="4" destOrd="0" presId="urn:microsoft.com/office/officeart/2018/2/layout/IconLabelList"/>
    <dgm:cxn modelId="{7B6A9950-59E5-4E49-9DEE-F35B14AC64E2}" type="presParOf" srcId="{32E63C89-DC91-4FA4-9BAB-F0E4A104DF6D}" destId="{2F55E35E-F460-444A-94F6-FE3923A0AA0B}" srcOrd="0" destOrd="0" presId="urn:microsoft.com/office/officeart/2018/2/layout/IconLabelList"/>
    <dgm:cxn modelId="{3666E4A7-0722-44FE-AC75-80986E452A02}" type="presParOf" srcId="{32E63C89-DC91-4FA4-9BAB-F0E4A104DF6D}" destId="{E688134C-D00B-4F1C-BA3A-7D7B718CA81D}" srcOrd="1" destOrd="0" presId="urn:microsoft.com/office/officeart/2018/2/layout/IconLabelList"/>
    <dgm:cxn modelId="{34CBAF9E-ADE7-4A27-8DB3-0D4BC73B2B0A}" type="presParOf" srcId="{32E63C89-DC91-4FA4-9BAB-F0E4A104DF6D}" destId="{73F61EA5-2C43-4B23-A103-1E8B83EA080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265658-7763-4843-BB49-E9E8ECAC2620}">
      <dsp:nvSpPr>
        <dsp:cNvPr id="0" name=""/>
        <dsp:cNvSpPr/>
      </dsp:nvSpPr>
      <dsp:spPr>
        <a:xfrm>
          <a:off x="622800" y="122639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2E4C2-94D3-4C5F-A2ED-5D4AA468CF68}">
      <dsp:nvSpPr>
        <dsp:cNvPr id="0" name=""/>
        <dsp:cNvSpPr/>
      </dsp:nvSpPr>
      <dsp:spPr>
        <a:xfrm>
          <a:off x="127800" y="23065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 great program to use with students</a:t>
          </a:r>
        </a:p>
      </dsp:txBody>
      <dsp:txXfrm>
        <a:off x="127800" y="2306519"/>
        <a:ext cx="1800000" cy="720000"/>
      </dsp:txXfrm>
    </dsp:sp>
    <dsp:sp modelId="{714BF1FF-B844-46EB-A65C-7CC1E7DDEEF5}">
      <dsp:nvSpPr>
        <dsp:cNvPr id="0" name=""/>
        <dsp:cNvSpPr/>
      </dsp:nvSpPr>
      <dsp:spPr>
        <a:xfrm>
          <a:off x="2737800" y="122639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7CC47-1694-4629-8FEE-B6CBAC864B68}">
      <dsp:nvSpPr>
        <dsp:cNvPr id="0" name=""/>
        <dsp:cNvSpPr/>
      </dsp:nvSpPr>
      <dsp:spPr>
        <a:xfrm>
          <a:off x="2242800" y="23065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Working exercises in class</a:t>
          </a:r>
        </a:p>
      </dsp:txBody>
      <dsp:txXfrm>
        <a:off x="2242800" y="2306519"/>
        <a:ext cx="1800000" cy="720000"/>
      </dsp:txXfrm>
    </dsp:sp>
    <dsp:sp modelId="{8BAF909B-F765-4F92-A505-FE2F1CFEA87E}">
      <dsp:nvSpPr>
        <dsp:cNvPr id="0" name=""/>
        <dsp:cNvSpPr/>
      </dsp:nvSpPr>
      <dsp:spPr>
        <a:xfrm>
          <a:off x="4852800" y="122639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8068B4-ADB5-421C-8FFD-03B7E57BAD9B}">
      <dsp:nvSpPr>
        <dsp:cNvPr id="0" name=""/>
        <dsp:cNvSpPr/>
      </dsp:nvSpPr>
      <dsp:spPr>
        <a:xfrm>
          <a:off x="4357800" y="23065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Save files in learning management system</a:t>
          </a:r>
        </a:p>
      </dsp:txBody>
      <dsp:txXfrm>
        <a:off x="4357800" y="2306519"/>
        <a:ext cx="1800000" cy="720000"/>
      </dsp:txXfrm>
    </dsp:sp>
    <dsp:sp modelId="{670F61D9-86B7-4A29-8120-E644290D092E}">
      <dsp:nvSpPr>
        <dsp:cNvPr id="0" name=""/>
        <dsp:cNvSpPr/>
      </dsp:nvSpPr>
      <dsp:spPr>
        <a:xfrm>
          <a:off x="6967800" y="122639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A2B38-AB86-4AD2-91B7-8414AEB9D4C8}">
      <dsp:nvSpPr>
        <dsp:cNvPr id="0" name=""/>
        <dsp:cNvSpPr/>
      </dsp:nvSpPr>
      <dsp:spPr>
        <a:xfrm>
          <a:off x="6472800" y="23065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Great for online and campus classes</a:t>
          </a:r>
        </a:p>
      </dsp:txBody>
      <dsp:txXfrm>
        <a:off x="6472800" y="2306519"/>
        <a:ext cx="1800000" cy="720000"/>
      </dsp:txXfrm>
    </dsp:sp>
    <dsp:sp modelId="{BC22199C-BE18-46D0-A9FC-285DF4CC47EE}">
      <dsp:nvSpPr>
        <dsp:cNvPr id="0" name=""/>
        <dsp:cNvSpPr/>
      </dsp:nvSpPr>
      <dsp:spPr>
        <a:xfrm>
          <a:off x="9082800" y="1226392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C956EB-8345-47AF-A751-B34D74A9DB91}">
      <dsp:nvSpPr>
        <dsp:cNvPr id="0" name=""/>
        <dsp:cNvSpPr/>
      </dsp:nvSpPr>
      <dsp:spPr>
        <a:xfrm>
          <a:off x="8587800" y="23065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 great program for accounting students to </a:t>
          </a:r>
          <a:r>
            <a:rPr lang="en-US" sz="1500" kern="1200" dirty="0" err="1"/>
            <a:t>havie</a:t>
          </a:r>
          <a:r>
            <a:rPr lang="en-US" sz="1500" kern="1200" dirty="0"/>
            <a:t> a working knowledge as this will help them in their career</a:t>
          </a:r>
        </a:p>
      </dsp:txBody>
      <dsp:txXfrm>
        <a:off x="8587800" y="2306519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6A24F-0B3A-45A9-B426-A8806F8AA937}">
      <dsp:nvSpPr>
        <dsp:cNvPr id="0" name=""/>
        <dsp:cNvSpPr/>
      </dsp:nvSpPr>
      <dsp:spPr>
        <a:xfrm>
          <a:off x="1212569" y="938031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7C73A-715A-43C7-97EA-A6690DD0D8F7}">
      <dsp:nvSpPr>
        <dsp:cNvPr id="0" name=""/>
        <dsp:cNvSpPr/>
      </dsp:nvSpPr>
      <dsp:spPr>
        <a:xfrm>
          <a:off x="417971" y="259488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 assignment ends with a dashboard and a discussion of key performance indicators</a:t>
          </a:r>
        </a:p>
      </dsp:txBody>
      <dsp:txXfrm>
        <a:off x="417971" y="2594880"/>
        <a:ext cx="2889450" cy="720000"/>
      </dsp:txXfrm>
    </dsp:sp>
    <dsp:sp modelId="{2DAF2F18-9665-4831-A931-C0244E966993}">
      <dsp:nvSpPr>
        <dsp:cNvPr id="0" name=""/>
        <dsp:cNvSpPr/>
      </dsp:nvSpPr>
      <dsp:spPr>
        <a:xfrm>
          <a:off x="4607673" y="938031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6E336-18C8-4CD4-A942-020690B9725D}">
      <dsp:nvSpPr>
        <dsp:cNvPr id="0" name=""/>
        <dsp:cNvSpPr/>
      </dsp:nvSpPr>
      <dsp:spPr>
        <a:xfrm>
          <a:off x="3813075" y="259488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It not only teaches students Excel, but allows them to analyze the data</a:t>
          </a:r>
        </a:p>
      </dsp:txBody>
      <dsp:txXfrm>
        <a:off x="3813075" y="2594880"/>
        <a:ext cx="2889450" cy="720000"/>
      </dsp:txXfrm>
    </dsp:sp>
    <dsp:sp modelId="{2F55E35E-F460-444A-94F6-FE3923A0AA0B}">
      <dsp:nvSpPr>
        <dsp:cNvPr id="0" name=""/>
        <dsp:cNvSpPr/>
      </dsp:nvSpPr>
      <dsp:spPr>
        <a:xfrm>
          <a:off x="8002777" y="938031"/>
          <a:ext cx="1300252" cy="13002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61EA5-2C43-4B23-A103-1E8B83EA080D}">
      <dsp:nvSpPr>
        <dsp:cNvPr id="0" name=""/>
        <dsp:cNvSpPr/>
      </dsp:nvSpPr>
      <dsp:spPr>
        <a:xfrm>
          <a:off x="7208178" y="259488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Data analytics is an area of growth and an area accounting professor wish to teach their students</a:t>
          </a:r>
        </a:p>
      </dsp:txBody>
      <dsp:txXfrm>
        <a:off x="7208178" y="2594880"/>
        <a:ext cx="28894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54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8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53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994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78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4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5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57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66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05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1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2" r:id="rId6"/>
    <p:sldLayoutId id="2147483668" r:id="rId7"/>
    <p:sldLayoutId id="2147483669" r:id="rId8"/>
    <p:sldLayoutId id="2147483670" r:id="rId9"/>
    <p:sldLayoutId id="2147483671" r:id="rId10"/>
    <p:sldLayoutId id="214748367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F394C5DD-ABBA-4B83-A3B6-3AFD02E414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06" b="1082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3" name="Rectangle 8">
            <a:extLst>
              <a:ext uri="{FF2B5EF4-FFF2-40B4-BE49-F238E27FC236}">
                <a16:creationId xmlns:a16="http://schemas.microsoft.com/office/drawing/2014/main" id="{5683D043-25BB-4AC9-8130-641179672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3323345"/>
          </a:xfrm>
          <a:prstGeom prst="rect">
            <a:avLst/>
          </a:prstGeom>
          <a:gradFill flip="none" rotWithShape="1">
            <a:gsLst>
              <a:gs pos="57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E8692-E397-4E9E-992B-BAF873192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733" y="321733"/>
            <a:ext cx="11548532" cy="4229305"/>
          </a:xfrm>
        </p:spPr>
        <p:txBody>
          <a:bodyPr anchor="t">
            <a:normAutofit/>
          </a:bodyPr>
          <a:lstStyle/>
          <a:p>
            <a:r>
              <a:rPr lang="en-US" sz="11500">
                <a:solidFill>
                  <a:schemeClr val="bg1"/>
                </a:solidFill>
              </a:rPr>
              <a:t>Making Excel Entertaining and Fun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61CCAC-6875-474C-8E9E-F57ABF078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095" y="4702516"/>
            <a:ext cx="12191999" cy="2155484"/>
          </a:xfrm>
          <a:prstGeom prst="rect">
            <a:avLst/>
          </a:prstGeom>
          <a:gradFill flip="none" rotWithShape="1">
            <a:gsLst>
              <a:gs pos="59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794018-3DE9-417E-A76D-2E1E17D3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733" y="4718033"/>
            <a:ext cx="10634738" cy="1175039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bg1"/>
                </a:solidFill>
              </a:rPr>
              <a:t>Chris </a:t>
            </a:r>
            <a:r>
              <a:rPr lang="en-US" sz="1800" b="1" dirty="0" err="1">
                <a:solidFill>
                  <a:schemeClr val="bg1"/>
                </a:solidFill>
              </a:rPr>
              <a:t>Olear</a:t>
            </a:r>
            <a:r>
              <a:rPr lang="en-US" sz="1800" b="1" dirty="0">
                <a:solidFill>
                  <a:schemeClr val="bg1"/>
                </a:solidFill>
              </a:rPr>
              <a:t>, Penn State University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bg1"/>
                </a:solidFill>
              </a:rPr>
              <a:t>Veronica Paz, Indiana University of Pennsylvania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bg1"/>
                </a:solidFill>
              </a:rPr>
              <a:t>Tim Creel, Lipscomb University</a:t>
            </a:r>
          </a:p>
        </p:txBody>
      </p:sp>
    </p:spTree>
    <p:extLst>
      <p:ext uri="{BB962C8B-B14F-4D97-AF65-F5344CB8AC3E}">
        <p14:creationId xmlns:p14="http://schemas.microsoft.com/office/powerpoint/2010/main" val="396910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242478-1DC5-44FA-9591-B093E5422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0">
                <a:solidFill>
                  <a:srgbClr val="C34DA7"/>
                </a:solidFill>
              </a:rPr>
              <a:t>MiCroSoft Excel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C51C55-92AB-406D-A8C0-5E1AD76709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068682"/>
              </p:ext>
            </p:extLst>
          </p:nvPr>
        </p:nvGraphicFramePr>
        <p:xfrm>
          <a:off x="838200" y="1928813"/>
          <a:ext cx="10515600" cy="425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930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45DEEED-BE3A-4307-800A-45F555B51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5C73706-35AD-4797-B796-D806B8FE5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rgbClr val="C34DA7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4E3C5-C1D5-4A59-9EC0-02DFB08A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4652"/>
            <a:ext cx="3182112" cy="5568696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rgbClr val="FFFFFF"/>
                </a:solidFill>
              </a:rPr>
              <a:t>Microsoft 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757D4-5B4E-4B40-B110-B0CE75987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350" y="644652"/>
            <a:ext cx="5856401" cy="5568696"/>
          </a:xfrm>
        </p:spPr>
        <p:txBody>
          <a:bodyPr anchor="ctr">
            <a:normAutofit/>
          </a:bodyPr>
          <a:lstStyle/>
          <a:p>
            <a:r>
              <a:rPr lang="en-US" dirty="0"/>
              <a:t>Coming up with fun exercises is a great way to encourage students to use and learn Excel</a:t>
            </a:r>
          </a:p>
          <a:p>
            <a:r>
              <a:rPr lang="en-US" dirty="0"/>
              <a:t>Using data from Game of Thrones, Friends or The Office is a great way to add fun to learning Excel</a:t>
            </a:r>
          </a:p>
          <a:p>
            <a:r>
              <a:rPr lang="en-US" dirty="0"/>
              <a:t>Student learn how to sort, filter, and format the data</a:t>
            </a:r>
          </a:p>
          <a:p>
            <a:r>
              <a:rPr lang="en-US" dirty="0"/>
              <a:t>Pivot tables are used to analyze the data</a:t>
            </a:r>
          </a:p>
          <a:p>
            <a:r>
              <a:rPr lang="en-US" dirty="0"/>
              <a:t>This exercise creates a fun and active learning environment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982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0D5956-E478-46F8-8B93-19BE64905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0">
                <a:solidFill>
                  <a:srgbClr val="C34DA7"/>
                </a:solidFill>
              </a:rPr>
              <a:t>Microsoft Excel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415381E-DEAC-4568-920E-0191C55946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3440454"/>
              </p:ext>
            </p:extLst>
          </p:nvPr>
        </p:nvGraphicFramePr>
        <p:xfrm>
          <a:off x="838200" y="1928813"/>
          <a:ext cx="10515600" cy="425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5282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FF7D8-30DA-4B40-BDEB-FE9395925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9D416-FAA9-4F3A-A7D1-D33507967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Excel is an important program to know for all students especially accounting majors</a:t>
            </a:r>
          </a:p>
          <a:p>
            <a:r>
              <a:rPr lang="en-US" dirty="0"/>
              <a:t>Accounting instructors need to come up with fun examples to teach Excel </a:t>
            </a:r>
          </a:p>
          <a:p>
            <a:r>
              <a:rPr lang="en-US" dirty="0"/>
              <a:t>Using data from popular television shows such as Friends, A Game of Thrones, or The Office help create a fun and active learning environment for students</a:t>
            </a:r>
          </a:p>
          <a:p>
            <a:r>
              <a:rPr lang="en-US" dirty="0"/>
              <a:t>Not only do students learn more about Excel, they learn about data analytics by analyzing the data with Excel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42862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DarkSeedLeftStep">
      <a:dk1>
        <a:srgbClr val="000000"/>
      </a:dk1>
      <a:lt1>
        <a:srgbClr val="FFFFFF"/>
      </a:lt1>
      <a:dk2>
        <a:srgbClr val="243041"/>
      </a:dk2>
      <a:lt2>
        <a:srgbClr val="E2E8E3"/>
      </a:lt2>
      <a:accent1>
        <a:srgbClr val="C34DA7"/>
      </a:accent1>
      <a:accent2>
        <a:srgbClr val="9C3BB1"/>
      </a:accent2>
      <a:accent3>
        <a:srgbClr val="7D4DC3"/>
      </a:accent3>
      <a:accent4>
        <a:srgbClr val="5051BA"/>
      </a:accent4>
      <a:accent5>
        <a:srgbClr val="4D7FC3"/>
      </a:accent5>
      <a:accent6>
        <a:srgbClr val="3B9FB1"/>
      </a:accent6>
      <a:hlink>
        <a:srgbClr val="5875C7"/>
      </a:hlink>
      <a:folHlink>
        <a:srgbClr val="7F7F7F"/>
      </a:folHlink>
    </a:clrScheme>
    <a:fontScheme name="Sketchy_SerifHand">
      <a:majorFont>
        <a:latin typeface="The Serif Hand Black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256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The Hand</vt:lpstr>
      <vt:lpstr>The Serif Hand Black</vt:lpstr>
      <vt:lpstr>SketchyVTI</vt:lpstr>
      <vt:lpstr>Making Excel Entertaining and Fun</vt:lpstr>
      <vt:lpstr>MiCroSoft Excel</vt:lpstr>
      <vt:lpstr>Microsoft Excel</vt:lpstr>
      <vt:lpstr>Microsoft Excel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Excel Entertaining and Fun</dc:title>
  <dc:creator>Creel, Timothy (MU-Student)</dc:creator>
  <cp:lastModifiedBy>Creel, Timothy (MU-Student)</cp:lastModifiedBy>
  <cp:revision>3</cp:revision>
  <dcterms:created xsi:type="dcterms:W3CDTF">2020-07-26T00:40:47Z</dcterms:created>
  <dcterms:modified xsi:type="dcterms:W3CDTF">2020-07-28T22:45:59Z</dcterms:modified>
</cp:coreProperties>
</file>